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emf" ContentType="image/x-emf"/>
  <Default Extension="rels" ContentType="application/vnd.openxmlformats-package.relationships+xml"/>
  <Default Extension="tif" ContentType="image/tif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
  </p:notesMasterIdLst>
  <p:sldIdLst>
    <p:sldId id="256" r:id="rId2"/>
  </p:sldIdLst>
  <p:sldSz cx="38404800" cy="32918400"/>
  <p:notesSz cx="6858000" cy="9144000"/>
  <p:defaultTextStyle>
    <a:defPPr>
      <a:defRPr lang="en-US"/>
    </a:defPPr>
    <a:lvl1pPr marL="0" algn="l" defTabSz="3160166" rtl="0" eaLnBrk="1" latinLnBrk="0" hangingPunct="1">
      <a:defRPr sz="6221" kern="1200">
        <a:solidFill>
          <a:schemeClr val="tx1"/>
        </a:solidFill>
        <a:latin typeface="+mn-lt"/>
        <a:ea typeface="+mn-ea"/>
        <a:cs typeface="+mn-cs"/>
      </a:defRPr>
    </a:lvl1pPr>
    <a:lvl2pPr marL="1580083" algn="l" defTabSz="3160166" rtl="0" eaLnBrk="1" latinLnBrk="0" hangingPunct="1">
      <a:defRPr sz="6221" kern="1200">
        <a:solidFill>
          <a:schemeClr val="tx1"/>
        </a:solidFill>
        <a:latin typeface="+mn-lt"/>
        <a:ea typeface="+mn-ea"/>
        <a:cs typeface="+mn-cs"/>
      </a:defRPr>
    </a:lvl2pPr>
    <a:lvl3pPr marL="3160166" algn="l" defTabSz="3160166" rtl="0" eaLnBrk="1" latinLnBrk="0" hangingPunct="1">
      <a:defRPr sz="6221" kern="1200">
        <a:solidFill>
          <a:schemeClr val="tx1"/>
        </a:solidFill>
        <a:latin typeface="+mn-lt"/>
        <a:ea typeface="+mn-ea"/>
        <a:cs typeface="+mn-cs"/>
      </a:defRPr>
    </a:lvl3pPr>
    <a:lvl4pPr marL="4740250" algn="l" defTabSz="3160166" rtl="0" eaLnBrk="1" latinLnBrk="0" hangingPunct="1">
      <a:defRPr sz="6221" kern="1200">
        <a:solidFill>
          <a:schemeClr val="tx1"/>
        </a:solidFill>
        <a:latin typeface="+mn-lt"/>
        <a:ea typeface="+mn-ea"/>
        <a:cs typeface="+mn-cs"/>
      </a:defRPr>
    </a:lvl4pPr>
    <a:lvl5pPr marL="6320333" algn="l" defTabSz="3160166" rtl="0" eaLnBrk="1" latinLnBrk="0" hangingPunct="1">
      <a:defRPr sz="6221" kern="1200">
        <a:solidFill>
          <a:schemeClr val="tx1"/>
        </a:solidFill>
        <a:latin typeface="+mn-lt"/>
        <a:ea typeface="+mn-ea"/>
        <a:cs typeface="+mn-cs"/>
      </a:defRPr>
    </a:lvl5pPr>
    <a:lvl6pPr marL="7900416" algn="l" defTabSz="3160166" rtl="0" eaLnBrk="1" latinLnBrk="0" hangingPunct="1">
      <a:defRPr sz="6221" kern="1200">
        <a:solidFill>
          <a:schemeClr val="tx1"/>
        </a:solidFill>
        <a:latin typeface="+mn-lt"/>
        <a:ea typeface="+mn-ea"/>
        <a:cs typeface="+mn-cs"/>
      </a:defRPr>
    </a:lvl6pPr>
    <a:lvl7pPr marL="9480499" algn="l" defTabSz="3160166" rtl="0" eaLnBrk="1" latinLnBrk="0" hangingPunct="1">
      <a:defRPr sz="6221" kern="1200">
        <a:solidFill>
          <a:schemeClr val="tx1"/>
        </a:solidFill>
        <a:latin typeface="+mn-lt"/>
        <a:ea typeface="+mn-ea"/>
        <a:cs typeface="+mn-cs"/>
      </a:defRPr>
    </a:lvl7pPr>
    <a:lvl8pPr marL="11060582" algn="l" defTabSz="3160166" rtl="0" eaLnBrk="1" latinLnBrk="0" hangingPunct="1">
      <a:defRPr sz="6221" kern="1200">
        <a:solidFill>
          <a:schemeClr val="tx1"/>
        </a:solidFill>
        <a:latin typeface="+mn-lt"/>
        <a:ea typeface="+mn-ea"/>
        <a:cs typeface="+mn-cs"/>
      </a:defRPr>
    </a:lvl8pPr>
    <a:lvl9pPr marL="12640666" algn="l" defTabSz="3160166" rtl="0" eaLnBrk="1" latinLnBrk="0" hangingPunct="1">
      <a:defRPr sz="6221"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209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A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9018" autoAdjust="0"/>
    <p:restoredTop sz="95768" autoAdjust="0"/>
  </p:normalViewPr>
  <p:slideViewPr>
    <p:cSldViewPr snapToGrid="0">
      <p:cViewPr>
        <p:scale>
          <a:sx n="40" d="100"/>
          <a:sy n="40" d="100"/>
        </p:scale>
        <p:origin x="392" y="-88"/>
      </p:cViewPr>
      <p:guideLst>
        <p:guide orient="horz" pos="10368"/>
        <p:guide pos="12096"/>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eg>
</file>

<file path=ppt/media/image10.jpg>
</file>

<file path=ppt/media/image11.png>
</file>

<file path=ppt/media/image12.png>
</file>

<file path=ppt/media/image13.png>
</file>

<file path=ppt/media/image15.png>
</file>

<file path=ppt/media/image2.tif>
</file>

<file path=ppt/media/image3.tiff>
</file>

<file path=ppt/media/image4.tiff>
</file>

<file path=ppt/media/image5.jpe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95EE43E-BAE0-4801-A743-3FC37519C734}" type="datetimeFigureOut">
              <a:rPr lang="en-US" smtClean="0"/>
              <a:t>2/28/19</a:t>
            </a:fld>
            <a:endParaRPr lang="en-US" dirty="0"/>
          </a:p>
        </p:txBody>
      </p:sp>
      <p:sp>
        <p:nvSpPr>
          <p:cNvPr id="4" name="Slide Image Placeholder 3"/>
          <p:cNvSpPr>
            <a:spLocks noGrp="1" noRot="1" noChangeAspect="1"/>
          </p:cNvSpPr>
          <p:nvPr>
            <p:ph type="sldImg" idx="2"/>
          </p:nvPr>
        </p:nvSpPr>
        <p:spPr>
          <a:xfrm>
            <a:off x="1428750" y="685800"/>
            <a:ext cx="40005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CFF36E4-E889-4CDB-BE2F-43466D6E2287}" type="slidenum">
              <a:rPr lang="en-US" smtClean="0"/>
              <a:t>‹#›</a:t>
            </a:fld>
            <a:endParaRPr lang="en-US" dirty="0"/>
          </a:p>
        </p:txBody>
      </p:sp>
    </p:spTree>
    <p:extLst>
      <p:ext uri="{BB962C8B-B14F-4D97-AF65-F5344CB8AC3E}">
        <p14:creationId xmlns:p14="http://schemas.microsoft.com/office/powerpoint/2010/main" val="1456867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0" y="685800"/>
            <a:ext cx="40005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CFF36E4-E889-4CDB-BE2F-43466D6E2287}" type="slidenum">
              <a:rPr lang="en-US" smtClean="0"/>
              <a:t>1</a:t>
            </a:fld>
            <a:endParaRPr lang="en-US" dirty="0"/>
          </a:p>
        </p:txBody>
      </p:sp>
    </p:spTree>
    <p:extLst>
      <p:ext uri="{BB962C8B-B14F-4D97-AF65-F5344CB8AC3E}">
        <p14:creationId xmlns:p14="http://schemas.microsoft.com/office/powerpoint/2010/main" val="24658165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5387342"/>
            <a:ext cx="32644080" cy="11460480"/>
          </a:xfrm>
        </p:spPr>
        <p:txBody>
          <a:bodyPr anchor="b"/>
          <a:lstStyle>
            <a:lvl1pPr algn="ctr">
              <a:defRPr sz="25200"/>
            </a:lvl1pPr>
          </a:lstStyle>
          <a:p>
            <a:r>
              <a:rPr lang="en-US" smtClean="0"/>
              <a:t>Click to edit Master title style</a:t>
            </a:r>
            <a:endParaRPr lang="en-US" dirty="0"/>
          </a:p>
        </p:txBody>
      </p:sp>
      <p:sp>
        <p:nvSpPr>
          <p:cNvPr id="3" name="Subtitle 2"/>
          <p:cNvSpPr>
            <a:spLocks noGrp="1"/>
          </p:cNvSpPr>
          <p:nvPr>
            <p:ph type="subTitle" idx="1"/>
          </p:nvPr>
        </p:nvSpPr>
        <p:spPr>
          <a:xfrm>
            <a:off x="4800600" y="17289782"/>
            <a:ext cx="28803600" cy="7947658"/>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42F7A83-F760-46BF-BAD5-625D613CD8E0}" type="datetimeFigureOut">
              <a:rPr lang="en-US" smtClean="0"/>
              <a:t>2/28/19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0302780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42F7A83-F760-46BF-BAD5-625D613CD8E0}" type="datetimeFigureOut">
              <a:rPr lang="en-US" smtClean="0"/>
              <a:t>2/28/19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1300075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483437" y="1752600"/>
            <a:ext cx="8281035"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640332" y="1752600"/>
            <a:ext cx="24363045"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42F7A83-F760-46BF-BAD5-625D613CD8E0}" type="datetimeFigureOut">
              <a:rPr lang="en-US" smtClean="0"/>
              <a:t>2/28/19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839019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42F7A83-F760-46BF-BAD5-625D613CD8E0}" type="datetimeFigureOut">
              <a:rPr lang="en-US" smtClean="0"/>
              <a:t>2/28/19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7218515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20330" y="8206749"/>
            <a:ext cx="33124140" cy="13693138"/>
          </a:xfrm>
        </p:spPr>
        <p:txBody>
          <a:bodyPr anchor="b"/>
          <a:lstStyle>
            <a:lvl1pPr>
              <a:defRPr sz="25200"/>
            </a:lvl1pPr>
          </a:lstStyle>
          <a:p>
            <a:r>
              <a:rPr lang="en-US" smtClean="0"/>
              <a:t>Click to edit Master title style</a:t>
            </a:r>
            <a:endParaRPr lang="en-US" dirty="0"/>
          </a:p>
        </p:txBody>
      </p:sp>
      <p:sp>
        <p:nvSpPr>
          <p:cNvPr id="3" name="Text Placeholder 2"/>
          <p:cNvSpPr>
            <a:spLocks noGrp="1"/>
          </p:cNvSpPr>
          <p:nvPr>
            <p:ph type="body" idx="1"/>
          </p:nvPr>
        </p:nvSpPr>
        <p:spPr>
          <a:xfrm>
            <a:off x="2620330" y="22029429"/>
            <a:ext cx="33124140" cy="7200898"/>
          </a:xfrm>
        </p:spPr>
        <p:txBody>
          <a:bodyPr/>
          <a:lstStyle>
            <a:lvl1pPr marL="0" indent="0">
              <a:buNone/>
              <a:defRPr sz="10080">
                <a:solidFill>
                  <a:schemeClr val="tx1"/>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42F7A83-F760-46BF-BAD5-625D613CD8E0}" type="datetimeFigureOut">
              <a:rPr lang="en-US" smtClean="0"/>
              <a:t>2/28/19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023072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640330" y="8763000"/>
            <a:ext cx="1632204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9442430" y="8763000"/>
            <a:ext cx="1632204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42F7A83-F760-46BF-BAD5-625D613CD8E0}" type="datetimeFigureOut">
              <a:rPr lang="en-US" smtClean="0"/>
              <a:t>2/28/19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20205723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45332" y="1752607"/>
            <a:ext cx="3312414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645336" y="8069582"/>
            <a:ext cx="16247028"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4" name="Content Placeholder 3"/>
          <p:cNvSpPr>
            <a:spLocks noGrp="1"/>
          </p:cNvSpPr>
          <p:nvPr>
            <p:ph sz="half" idx="2"/>
          </p:nvPr>
        </p:nvSpPr>
        <p:spPr>
          <a:xfrm>
            <a:off x="2645336" y="12024360"/>
            <a:ext cx="16247028"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9442432" y="8069582"/>
            <a:ext cx="16327042"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6" name="Content Placeholder 5"/>
          <p:cNvSpPr>
            <a:spLocks noGrp="1"/>
          </p:cNvSpPr>
          <p:nvPr>
            <p:ph sz="quarter" idx="4"/>
          </p:nvPr>
        </p:nvSpPr>
        <p:spPr>
          <a:xfrm>
            <a:off x="19442432" y="12024360"/>
            <a:ext cx="16327042"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42F7A83-F760-46BF-BAD5-625D613CD8E0}" type="datetimeFigureOut">
              <a:rPr lang="en-US" smtClean="0"/>
              <a:t>2/28/19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6013327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42F7A83-F760-46BF-BAD5-625D613CD8E0}" type="datetimeFigureOut">
              <a:rPr lang="en-US" smtClean="0"/>
              <a:t>2/28/19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3345322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42F7A83-F760-46BF-BAD5-625D613CD8E0}" type="datetimeFigureOut">
              <a:rPr lang="en-US" smtClean="0"/>
              <a:t>2/28/19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164719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194560"/>
            <a:ext cx="12386548" cy="7680960"/>
          </a:xfrm>
        </p:spPr>
        <p:txBody>
          <a:bodyPr anchor="b"/>
          <a:lstStyle>
            <a:lvl1pPr>
              <a:defRPr sz="13440"/>
            </a:lvl1pPr>
          </a:lstStyle>
          <a:p>
            <a:r>
              <a:rPr lang="en-US" smtClean="0"/>
              <a:t>Click to edit Master title style</a:t>
            </a:r>
            <a:endParaRPr lang="en-US" dirty="0"/>
          </a:p>
        </p:txBody>
      </p:sp>
      <p:sp>
        <p:nvSpPr>
          <p:cNvPr id="3" name="Content Placeholder 2"/>
          <p:cNvSpPr>
            <a:spLocks noGrp="1"/>
          </p:cNvSpPr>
          <p:nvPr>
            <p:ph idx="1"/>
          </p:nvPr>
        </p:nvSpPr>
        <p:spPr>
          <a:xfrm>
            <a:off x="16327042" y="4739647"/>
            <a:ext cx="19442430" cy="233934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645332" y="9875520"/>
            <a:ext cx="12386548"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42F7A83-F760-46BF-BAD5-625D613CD8E0}" type="datetimeFigureOut">
              <a:rPr lang="en-US" smtClean="0"/>
              <a:t>2/28/19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133076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194560"/>
            <a:ext cx="12386548" cy="7680960"/>
          </a:xfrm>
        </p:spPr>
        <p:txBody>
          <a:bodyPr anchor="b"/>
          <a:lstStyle>
            <a:lvl1pPr>
              <a:defRPr sz="134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6327042" y="4739647"/>
            <a:ext cx="19442430" cy="233934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645332" y="9875520"/>
            <a:ext cx="12386548"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42F7A83-F760-46BF-BAD5-625D613CD8E0}" type="datetimeFigureOut">
              <a:rPr lang="en-US" smtClean="0"/>
              <a:t>2/28/19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C23B367-5446-4D06-8D80-CA8F3827901D}" type="slidenum">
              <a:rPr lang="en-US" smtClean="0"/>
              <a:t>‹#›</a:t>
            </a:fld>
            <a:endParaRPr lang="en-US" dirty="0"/>
          </a:p>
        </p:txBody>
      </p:sp>
    </p:spTree>
    <p:extLst>
      <p:ext uri="{BB962C8B-B14F-4D97-AF65-F5344CB8AC3E}">
        <p14:creationId xmlns:p14="http://schemas.microsoft.com/office/powerpoint/2010/main" val="187999386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40330" y="1752607"/>
            <a:ext cx="3312414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640330" y="8763000"/>
            <a:ext cx="3312414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640330" y="30510487"/>
            <a:ext cx="8641080" cy="1752600"/>
          </a:xfrm>
          <a:prstGeom prst="rect">
            <a:avLst/>
          </a:prstGeom>
        </p:spPr>
        <p:txBody>
          <a:bodyPr vert="horz" lIns="91440" tIns="45720" rIns="91440" bIns="45720" rtlCol="0" anchor="ctr"/>
          <a:lstStyle>
            <a:lvl1pPr algn="l">
              <a:defRPr sz="5040">
                <a:solidFill>
                  <a:schemeClr val="tx1">
                    <a:tint val="75000"/>
                  </a:schemeClr>
                </a:solidFill>
              </a:defRPr>
            </a:lvl1pPr>
          </a:lstStyle>
          <a:p>
            <a:fld id="{E42F7A83-F760-46BF-BAD5-625D613CD8E0}" type="datetimeFigureOut">
              <a:rPr lang="en-US" smtClean="0"/>
              <a:t>2/28/19</a:t>
            </a:fld>
            <a:endParaRPr lang="en-US" dirty="0"/>
          </a:p>
        </p:txBody>
      </p:sp>
      <p:sp>
        <p:nvSpPr>
          <p:cNvPr id="5" name="Footer Placeholder 4"/>
          <p:cNvSpPr>
            <a:spLocks noGrp="1"/>
          </p:cNvSpPr>
          <p:nvPr>
            <p:ph type="ftr" sz="quarter" idx="3"/>
          </p:nvPr>
        </p:nvSpPr>
        <p:spPr>
          <a:xfrm>
            <a:off x="12721590" y="30510487"/>
            <a:ext cx="12961620" cy="17526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7123390" y="30510487"/>
            <a:ext cx="8641080" cy="1752600"/>
          </a:xfrm>
          <a:prstGeom prst="rect">
            <a:avLst/>
          </a:prstGeom>
        </p:spPr>
        <p:txBody>
          <a:bodyPr vert="horz" lIns="91440" tIns="45720" rIns="91440" bIns="45720" rtlCol="0" anchor="ctr"/>
          <a:lstStyle>
            <a:lvl1pPr algn="r">
              <a:defRPr sz="5040">
                <a:solidFill>
                  <a:schemeClr val="tx1">
                    <a:tint val="75000"/>
                  </a:schemeClr>
                </a:solidFill>
              </a:defRPr>
            </a:lvl1pPr>
          </a:lstStyle>
          <a:p>
            <a:fld id="{4C23B367-5446-4D06-8D80-CA8F3827901D}" type="slidenum">
              <a:rPr lang="en-US" smtClean="0"/>
              <a:t>‹#›</a:t>
            </a:fld>
            <a:endParaRPr lang="en-US" dirty="0"/>
          </a:p>
        </p:txBody>
      </p:sp>
    </p:spTree>
    <p:extLst>
      <p:ext uri="{BB962C8B-B14F-4D97-AF65-F5344CB8AC3E}">
        <p14:creationId xmlns:p14="http://schemas.microsoft.com/office/powerpoint/2010/main" val="1837439467"/>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png"/><Relationship Id="rId12" Type="http://schemas.openxmlformats.org/officeDocument/2006/relationships/image" Target="../media/image10.jpg"/><Relationship Id="rId13" Type="http://schemas.openxmlformats.org/officeDocument/2006/relationships/image" Target="../media/image11.png"/><Relationship Id="rId14" Type="http://schemas.openxmlformats.org/officeDocument/2006/relationships/image" Target="../media/image12.png"/><Relationship Id="rId15" Type="http://schemas.openxmlformats.org/officeDocument/2006/relationships/image" Target="../media/image13.png"/><Relationship Id="rId16" Type="http://schemas.openxmlformats.org/officeDocument/2006/relationships/image" Target="../media/image14.emf"/><Relationship Id="rId17" Type="http://schemas.openxmlformats.org/officeDocument/2006/relationships/image" Target="../media/image15.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eg"/><Relationship Id="rId4" Type="http://schemas.openxmlformats.org/officeDocument/2006/relationships/image" Target="../media/image2.tif"/><Relationship Id="rId5" Type="http://schemas.openxmlformats.org/officeDocument/2006/relationships/image" Target="../media/image3.tiff"/><Relationship Id="rId6" Type="http://schemas.openxmlformats.org/officeDocument/2006/relationships/image" Target="../media/image4.tiff"/><Relationship Id="rId7" Type="http://schemas.openxmlformats.org/officeDocument/2006/relationships/image" Target="../media/image5.jpeg"/><Relationship Id="rId8" Type="http://schemas.openxmlformats.org/officeDocument/2006/relationships/image" Target="../media/image6.png"/><Relationship Id="rId9" Type="http://schemas.openxmlformats.org/officeDocument/2006/relationships/image" Target="../media/image7.tiff"/><Relationship Id="rId10"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a:spLocks/>
          </p:cNvSpPr>
          <p:nvPr/>
        </p:nvSpPr>
        <p:spPr>
          <a:xfrm>
            <a:off x="0" y="0"/>
            <a:ext cx="38404800" cy="32918400"/>
          </a:xfrm>
          <a:prstGeom prst="rect">
            <a:avLst/>
          </a:prstGeom>
          <a:gradFill flip="none" rotWithShape="1">
            <a:gsLst>
              <a:gs pos="23000">
                <a:schemeClr val="accent1">
                  <a:lumMod val="40000"/>
                  <a:lumOff val="60000"/>
                </a:schemeClr>
              </a:gs>
              <a:gs pos="67000">
                <a:schemeClr val="accent1">
                  <a:satMod val="110000"/>
                  <a:lumMod val="100000"/>
                  <a:shade val="100000"/>
                </a:schemeClr>
              </a:gs>
              <a:gs pos="100000">
                <a:schemeClr val="accent1">
                  <a:lumMod val="50000"/>
                </a:schemeClr>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6532" dirty="0"/>
          </a:p>
        </p:txBody>
      </p:sp>
      <p:pic>
        <p:nvPicPr>
          <p:cNvPr id="126" name="Picture 125"/>
          <p:cNvPicPr>
            <a:picLocks noChangeAspect="1"/>
          </p:cNvPicPr>
          <p:nvPr/>
        </p:nvPicPr>
        <p:blipFill rotWithShape="1">
          <a:blip r:embed="rId3" cstate="print">
            <a:extLst>
              <a:ext uri="{28A0092B-C50C-407E-A947-70E740481C1C}">
                <a14:useLocalDpi xmlns:a14="http://schemas.microsoft.com/office/drawing/2010/main" val="0"/>
              </a:ext>
            </a:extLst>
          </a:blip>
          <a:srcRect l="4887" t="-22" r="22613" b="88049"/>
          <a:stretch/>
        </p:blipFill>
        <p:spPr>
          <a:xfrm>
            <a:off x="-457200" y="-585635"/>
            <a:ext cx="39449829" cy="7925005"/>
          </a:xfrm>
          <a:prstGeom prst="roundRect">
            <a:avLst>
              <a:gd name="adj" fmla="val 0"/>
            </a:avLst>
          </a:prstGeom>
          <a:effectLst>
            <a:softEdge rad="241300"/>
          </a:effectLst>
        </p:spPr>
      </p:pic>
      <p:sp>
        <p:nvSpPr>
          <p:cNvPr id="2" name="Rounded Rectangle 1"/>
          <p:cNvSpPr/>
          <p:nvPr/>
        </p:nvSpPr>
        <p:spPr>
          <a:xfrm>
            <a:off x="196072" y="411920"/>
            <a:ext cx="37842968" cy="4393971"/>
          </a:xfrm>
          <a:prstGeom prst="round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t" anchorCtr="0">
            <a:normAutofit fontScale="92500" lnSpcReduction="10000"/>
          </a:bodyPr>
          <a:lstStyle/>
          <a:p>
            <a:pPr algn="ctr"/>
            <a:r>
              <a:rPr lang="en-US" sz="9240" dirty="0" smtClean="0">
                <a:solidFill>
                  <a:schemeClr val="tx1"/>
                </a:solidFill>
              </a:rPr>
              <a:t>Effects of Light on </a:t>
            </a:r>
            <a:r>
              <a:rPr lang="en-US" sz="9240" dirty="0" smtClean="0">
                <a:solidFill>
                  <a:schemeClr val="tx1"/>
                </a:solidFill>
              </a:rPr>
              <a:t>Trout</a:t>
            </a:r>
            <a:r>
              <a:rPr lang="en-US" sz="9240" dirty="0" smtClean="0">
                <a:solidFill>
                  <a:schemeClr val="tx1"/>
                </a:solidFill>
              </a:rPr>
              <a:t> </a:t>
            </a:r>
            <a:r>
              <a:rPr lang="en-US" sz="9240" dirty="0" smtClean="0">
                <a:solidFill>
                  <a:schemeClr val="tx1"/>
                </a:solidFill>
              </a:rPr>
              <a:t>Diets and Macroinvertebrate</a:t>
            </a:r>
          </a:p>
          <a:p>
            <a:pPr algn="ctr"/>
            <a:r>
              <a:rPr lang="en-US" sz="9240" dirty="0" smtClean="0">
                <a:solidFill>
                  <a:schemeClr val="tx1"/>
                </a:solidFill>
              </a:rPr>
              <a:t> Community Assemblage</a:t>
            </a:r>
            <a:endParaRPr lang="en-US" sz="9240" dirty="0">
              <a:solidFill>
                <a:schemeClr val="tx1"/>
              </a:solidFill>
            </a:endParaRPr>
          </a:p>
          <a:p>
            <a:pPr algn="ctr"/>
            <a:r>
              <a:rPr lang="en-US" sz="5250" dirty="0" smtClean="0">
                <a:solidFill>
                  <a:schemeClr val="tx1"/>
                </a:solidFill>
              </a:rPr>
              <a:t>Cedar </a:t>
            </a:r>
            <a:r>
              <a:rPr lang="en-US" sz="5250" dirty="0">
                <a:solidFill>
                  <a:schemeClr val="tx1"/>
                </a:solidFill>
              </a:rPr>
              <a:t>Mackaness</a:t>
            </a:r>
            <a:r>
              <a:rPr lang="en-US" sz="5250" baseline="30000" dirty="0">
                <a:solidFill>
                  <a:schemeClr val="tx1"/>
                </a:solidFill>
              </a:rPr>
              <a:t>1*</a:t>
            </a:r>
            <a:r>
              <a:rPr lang="en-US" sz="5250" dirty="0">
                <a:solidFill>
                  <a:schemeClr val="tx1"/>
                </a:solidFill>
              </a:rPr>
              <a:t>, Allison </a:t>
            </a:r>
            <a:r>
              <a:rPr lang="en-US" sz="5250" dirty="0" smtClean="0">
                <a:solidFill>
                  <a:schemeClr val="tx1"/>
                </a:solidFill>
              </a:rPr>
              <a:t>Swartz</a:t>
            </a:r>
            <a:r>
              <a:rPr lang="en-US" sz="5250" baseline="30000" dirty="0" smtClean="0">
                <a:solidFill>
                  <a:schemeClr val="tx1"/>
                </a:solidFill>
              </a:rPr>
              <a:t>2</a:t>
            </a:r>
            <a:r>
              <a:rPr lang="en-US" sz="5250" dirty="0" smtClean="0">
                <a:solidFill>
                  <a:schemeClr val="tx1"/>
                </a:solidFill>
              </a:rPr>
              <a:t>, Dave </a:t>
            </a:r>
            <a:r>
              <a:rPr lang="en-US" sz="5250" dirty="0" err="1" smtClean="0">
                <a:solidFill>
                  <a:schemeClr val="tx1"/>
                </a:solidFill>
              </a:rPr>
              <a:t>Roon</a:t>
            </a:r>
            <a:r>
              <a:rPr lang="en-US" sz="5250" dirty="0" smtClean="0">
                <a:solidFill>
                  <a:schemeClr val="tx1"/>
                </a:solidFill>
              </a:rPr>
              <a:t> &amp; </a:t>
            </a:r>
            <a:r>
              <a:rPr lang="en-US" sz="5250" dirty="0">
                <a:solidFill>
                  <a:schemeClr val="tx1"/>
                </a:solidFill>
              </a:rPr>
              <a:t>Dana R. </a:t>
            </a:r>
            <a:r>
              <a:rPr lang="en-US" sz="5250" dirty="0" smtClean="0">
                <a:solidFill>
                  <a:schemeClr val="tx1"/>
                </a:solidFill>
              </a:rPr>
              <a:t>Warren</a:t>
            </a:r>
            <a:r>
              <a:rPr lang="en-US" sz="5250" baseline="30000" dirty="0" smtClean="0">
                <a:solidFill>
                  <a:schemeClr val="tx1"/>
                </a:solidFill>
              </a:rPr>
              <a:t>2</a:t>
            </a:r>
            <a:endParaRPr lang="en-US" sz="5250" dirty="0">
              <a:solidFill>
                <a:schemeClr val="tx1"/>
              </a:solidFill>
            </a:endParaRPr>
          </a:p>
          <a:p>
            <a:pPr algn="ctr"/>
            <a:r>
              <a:rPr lang="en-US" sz="3200" baseline="30000" dirty="0" smtClean="0">
                <a:solidFill>
                  <a:schemeClr val="tx1"/>
                </a:solidFill>
              </a:rPr>
              <a:t>1</a:t>
            </a:r>
            <a:r>
              <a:rPr lang="en-US" sz="3200" dirty="0" smtClean="0">
                <a:solidFill>
                  <a:schemeClr val="tx1"/>
                </a:solidFill>
              </a:rPr>
              <a:t>College of Earth, Ocean &amp; Atmospheric Sciences - Oregon </a:t>
            </a:r>
            <a:r>
              <a:rPr lang="en-US" sz="3200" dirty="0">
                <a:solidFill>
                  <a:schemeClr val="tx1"/>
                </a:solidFill>
              </a:rPr>
              <a:t>State University </a:t>
            </a:r>
            <a:r>
              <a:rPr lang="en-US" sz="3200" dirty="0" smtClean="0">
                <a:solidFill>
                  <a:schemeClr val="tx1"/>
                </a:solidFill>
              </a:rPr>
              <a:t>2, Department </a:t>
            </a:r>
            <a:r>
              <a:rPr lang="en-US" sz="3200" dirty="0">
                <a:solidFill>
                  <a:schemeClr val="tx1"/>
                </a:solidFill>
              </a:rPr>
              <a:t>of Forests Ecosystems and </a:t>
            </a:r>
            <a:r>
              <a:rPr lang="en-US" sz="3200" dirty="0" smtClean="0">
                <a:solidFill>
                  <a:schemeClr val="tx1"/>
                </a:solidFill>
              </a:rPr>
              <a:t>Society - Oregon </a:t>
            </a:r>
            <a:r>
              <a:rPr lang="en-US" sz="3200" dirty="0">
                <a:solidFill>
                  <a:schemeClr val="tx1"/>
                </a:solidFill>
              </a:rPr>
              <a:t>State University</a:t>
            </a:r>
          </a:p>
          <a:p>
            <a:pPr algn="ctr"/>
            <a:r>
              <a:rPr lang="en-US" sz="3200" i="1" baseline="30000" dirty="0">
                <a:solidFill>
                  <a:schemeClr val="tx1"/>
                </a:solidFill>
              </a:rPr>
              <a:t>*</a:t>
            </a:r>
            <a:r>
              <a:rPr lang="en-US" sz="3200" i="1" dirty="0">
                <a:solidFill>
                  <a:schemeClr val="tx1"/>
                </a:solidFill>
              </a:rPr>
              <a:t>corresponding author: </a:t>
            </a:r>
            <a:r>
              <a:rPr lang="en-US" sz="3200" i="1" dirty="0" err="1">
                <a:solidFill>
                  <a:schemeClr val="tx1"/>
                </a:solidFill>
              </a:rPr>
              <a:t>mackanec@oregonstate.edu</a:t>
            </a:r>
            <a:endParaRPr lang="en-US" sz="3200" dirty="0">
              <a:solidFill>
                <a:schemeClr val="tx1"/>
              </a:solidFill>
            </a:endParaRPr>
          </a:p>
          <a:p>
            <a:pPr algn="ctr"/>
            <a:endParaRPr lang="en-US" sz="6532" dirty="0">
              <a:solidFill>
                <a:schemeClr val="tx1"/>
              </a:solidFill>
            </a:endParaRPr>
          </a:p>
        </p:txBody>
      </p:sp>
      <p:sp>
        <p:nvSpPr>
          <p:cNvPr id="12" name="Rounded Rectangle 11"/>
          <p:cNvSpPr/>
          <p:nvPr/>
        </p:nvSpPr>
        <p:spPr>
          <a:xfrm>
            <a:off x="411480" y="5362612"/>
            <a:ext cx="12252960" cy="11110209"/>
          </a:xfrm>
          <a:prstGeom prst="roundRect">
            <a:avLst>
              <a:gd name="adj" fmla="val 6024"/>
            </a:avLst>
          </a:prstGeom>
          <a:solidFill>
            <a:schemeClr val="accent1">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smtClean="0">
                <a:solidFill>
                  <a:schemeClr val="bg1"/>
                </a:solidFill>
                <a:latin typeface="+mj-lt"/>
                <a:ea typeface="Bangla Sangam MN" charset="0"/>
                <a:cs typeface="Bangla Sangam MN" charset="0"/>
              </a:rPr>
              <a:t>Background</a:t>
            </a:r>
            <a:endParaRPr lang="en-US" sz="800" dirty="0">
              <a:solidFill>
                <a:schemeClr val="bg1"/>
              </a:solidFill>
              <a:ea typeface="Bangla Sangam MN" charset="0"/>
              <a:cs typeface="Bangla Sangam MN" charset="0"/>
            </a:endParaRPr>
          </a:p>
          <a:p>
            <a:r>
              <a:rPr lang="en-US" sz="3600" dirty="0" smtClean="0">
                <a:solidFill>
                  <a:schemeClr val="bg1"/>
                </a:solidFill>
                <a:ea typeface="Bangla Sangam MN" charset="0"/>
                <a:cs typeface="Bangla Sangam MN" charset="0"/>
              </a:rPr>
              <a:t>Riparian forests in the PNW have been heavily harvested, leaving dense, second growth vegetation that shades out streams.  As these forests undergo stand development, tree mortality and natural disturbances will increase canopy heterogeneity and light availability. </a:t>
            </a:r>
          </a:p>
          <a:p>
            <a:endParaRPr lang="en-US" sz="3600" dirty="0">
              <a:solidFill>
                <a:schemeClr val="bg1"/>
              </a:solidFill>
              <a:ea typeface="Bangla Sangam MN" charset="0"/>
              <a:cs typeface="Bangla Sangam MN" charset="0"/>
            </a:endParaRPr>
          </a:p>
          <a:p>
            <a:endParaRPr lang="en-US" sz="3600" dirty="0" smtClean="0">
              <a:solidFill>
                <a:schemeClr val="bg1"/>
              </a:solidFill>
              <a:ea typeface="Bangla Sangam MN" charset="0"/>
              <a:cs typeface="Bangla Sangam MN" charset="0"/>
            </a:endParaRPr>
          </a:p>
          <a:p>
            <a:endParaRPr lang="en-US" sz="3600" dirty="0">
              <a:solidFill>
                <a:schemeClr val="bg1"/>
              </a:solidFill>
              <a:ea typeface="Bangla Sangam MN" charset="0"/>
              <a:cs typeface="Bangla Sangam MN" charset="0"/>
            </a:endParaRPr>
          </a:p>
          <a:p>
            <a:endParaRPr lang="en-US" sz="3600" dirty="0" smtClean="0">
              <a:solidFill>
                <a:schemeClr val="bg1"/>
              </a:solidFill>
              <a:ea typeface="Bangla Sangam MN" charset="0"/>
              <a:cs typeface="Bangla Sangam MN" charset="0"/>
            </a:endParaRPr>
          </a:p>
          <a:p>
            <a:endParaRPr lang="en-US" sz="3600" dirty="0">
              <a:solidFill>
                <a:schemeClr val="bg1"/>
              </a:solidFill>
              <a:ea typeface="Bangla Sangam MN" charset="0"/>
              <a:cs typeface="Bangla Sangam MN" charset="0"/>
            </a:endParaRPr>
          </a:p>
          <a:p>
            <a:endParaRPr lang="en-US" sz="3600" dirty="0">
              <a:solidFill>
                <a:schemeClr val="bg1"/>
              </a:solidFill>
              <a:ea typeface="Bangla Sangam MN" charset="0"/>
              <a:cs typeface="Bangla Sangam MN" charset="0"/>
            </a:endParaRPr>
          </a:p>
          <a:p>
            <a:endParaRPr lang="en-US" sz="3600" dirty="0" smtClean="0">
              <a:solidFill>
                <a:schemeClr val="bg1"/>
              </a:solidFill>
              <a:ea typeface="Bangla Sangam MN" charset="0"/>
              <a:cs typeface="Bangla Sangam MN" charset="0"/>
            </a:endParaRPr>
          </a:p>
          <a:p>
            <a:endParaRPr lang="en-US" sz="3600" dirty="0">
              <a:solidFill>
                <a:schemeClr val="bg1"/>
              </a:solidFill>
              <a:ea typeface="Bangla Sangam MN" charset="0"/>
              <a:cs typeface="Bangla Sangam MN" charset="0"/>
            </a:endParaRPr>
          </a:p>
          <a:p>
            <a:endParaRPr lang="en-US" sz="3600" dirty="0" smtClean="0">
              <a:solidFill>
                <a:schemeClr val="bg1"/>
              </a:solidFill>
              <a:ea typeface="Bangla Sangam MN" charset="0"/>
              <a:cs typeface="Bangla Sangam MN" charset="0"/>
            </a:endParaRPr>
          </a:p>
          <a:p>
            <a:pPr algn="ctr"/>
            <a:endParaRPr lang="en-US" sz="800" dirty="0" smtClean="0">
              <a:solidFill>
                <a:schemeClr val="bg1"/>
              </a:solidFill>
              <a:ea typeface="Bangla Sangam MN" charset="0"/>
              <a:cs typeface="Bangla Sangam MN" charset="0"/>
            </a:endParaRPr>
          </a:p>
          <a:p>
            <a:pPr algn="ctr"/>
            <a:endParaRPr lang="en-US" sz="800" dirty="0" smtClean="0">
              <a:solidFill>
                <a:schemeClr val="bg1"/>
              </a:solidFill>
              <a:ea typeface="Bangla Sangam MN" charset="0"/>
              <a:cs typeface="Bangla Sangam MN" charset="0"/>
            </a:endParaRPr>
          </a:p>
          <a:p>
            <a:r>
              <a:rPr lang="en-US" sz="3600" dirty="0" smtClean="0">
                <a:solidFill>
                  <a:schemeClr val="bg1"/>
                </a:solidFill>
                <a:ea typeface="Bangla Sangam MN" charset="0"/>
                <a:cs typeface="Bangla Sangam MN" charset="0"/>
              </a:rPr>
              <a:t>Under current conditions we would expect: dense canopies </a:t>
            </a:r>
            <a:r>
              <a:rPr lang="en-US" sz="3600" dirty="0" smtClean="0">
                <a:solidFill>
                  <a:schemeClr val="bg1"/>
                </a:solidFill>
                <a:ea typeface="Bangla Sangam MN" charset="0"/>
                <a:cs typeface="Bangla Sangam MN" charset="0"/>
                <a:sym typeface="Wingdings"/>
              </a:rPr>
              <a:t></a:t>
            </a:r>
            <a:r>
              <a:rPr lang="en-US" sz="3600" dirty="0" smtClean="0">
                <a:solidFill>
                  <a:schemeClr val="bg1"/>
                </a:solidFill>
                <a:ea typeface="Bangla Sangam MN" charset="0"/>
                <a:cs typeface="Bangla Sangam MN" charset="0"/>
              </a:rPr>
              <a:t> light limited GPP </a:t>
            </a:r>
            <a:r>
              <a:rPr lang="en-US" sz="3600" dirty="0" smtClean="0">
                <a:solidFill>
                  <a:schemeClr val="bg1"/>
                </a:solidFill>
                <a:ea typeface="Bangla Sangam MN" charset="0"/>
                <a:cs typeface="Bangla Sangam MN" charset="0"/>
                <a:sym typeface="Wingdings"/>
              </a:rPr>
              <a:t></a:t>
            </a:r>
            <a:r>
              <a:rPr lang="en-US" sz="3600" dirty="0" smtClean="0">
                <a:solidFill>
                  <a:schemeClr val="bg1"/>
                </a:solidFill>
                <a:ea typeface="Bangla Sangam MN" charset="0"/>
                <a:cs typeface="Bangla Sangam MN" charset="0"/>
              </a:rPr>
              <a:t> low abundance of herbivorous invertebrates</a:t>
            </a:r>
            <a:r>
              <a:rPr lang="en-US" sz="3400" dirty="0" smtClean="0">
                <a:solidFill>
                  <a:schemeClr val="bg1"/>
                </a:solidFill>
                <a:ea typeface="Bangla Sangam MN" charset="0"/>
                <a:cs typeface="Bangla Sangam MN" charset="0"/>
              </a:rPr>
              <a:t>. </a:t>
            </a:r>
            <a:endParaRPr lang="en-US" sz="3400" dirty="0" smtClean="0">
              <a:solidFill>
                <a:schemeClr val="bg1"/>
              </a:solidFill>
              <a:ea typeface="Bangla Sangam MN" charset="0"/>
              <a:cs typeface="Bangla Sangam MN" charset="0"/>
            </a:endParaRPr>
          </a:p>
        </p:txBody>
      </p:sp>
      <p:sp>
        <p:nvSpPr>
          <p:cNvPr id="33" name="Rounded Rectangle 32"/>
          <p:cNvSpPr/>
          <p:nvPr/>
        </p:nvSpPr>
        <p:spPr>
          <a:xfrm>
            <a:off x="317725" y="16644621"/>
            <a:ext cx="12252960" cy="5341695"/>
          </a:xfrm>
          <a:prstGeom prst="roundRect">
            <a:avLst>
              <a:gd name="adj" fmla="val 13869"/>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smtClean="0">
                <a:solidFill>
                  <a:schemeClr val="bg1"/>
                </a:solidFill>
                <a:latin typeface="+mj-lt"/>
                <a:ea typeface="Bangla Sangam MN" charset="0"/>
                <a:cs typeface="Bangla Sangam MN" charset="0"/>
              </a:rPr>
              <a:t>Study Questions</a:t>
            </a:r>
          </a:p>
          <a:p>
            <a:pPr marL="571500" indent="-571500">
              <a:buFont typeface="Arial" charset="0"/>
              <a:buChar char="•"/>
            </a:pPr>
            <a:r>
              <a:rPr lang="en-US" sz="3600" dirty="0" smtClean="0">
                <a:solidFill>
                  <a:schemeClr val="bg1"/>
                </a:solidFill>
                <a:ea typeface="Bangla Sangam MN" charset="0"/>
                <a:cs typeface="Bangla Sangam MN" charset="0"/>
              </a:rPr>
              <a:t>How do riparian forest canopy gaps affect local stream invertebrate communities?</a:t>
            </a:r>
          </a:p>
          <a:p>
            <a:pPr marL="571500" indent="-571500">
              <a:buFont typeface="Arial" charset="0"/>
              <a:buChar char="•"/>
            </a:pPr>
            <a:r>
              <a:rPr lang="en-US" sz="3600" dirty="0" smtClean="0">
                <a:solidFill>
                  <a:schemeClr val="bg1"/>
                </a:solidFill>
                <a:ea typeface="Bangla Sangam MN" charset="0"/>
                <a:cs typeface="Bangla Sangam MN" charset="0"/>
              </a:rPr>
              <a:t>Are any changes in the invertebrate community manifested in fish diets?</a:t>
            </a:r>
          </a:p>
          <a:p>
            <a:endParaRPr lang="en-US" sz="800" dirty="0" smtClean="0">
              <a:solidFill>
                <a:schemeClr val="bg1"/>
              </a:solidFill>
              <a:ea typeface="Bangla Sangam MN" charset="0"/>
              <a:cs typeface="Bangla Sangam MN" charset="0"/>
            </a:endParaRPr>
          </a:p>
          <a:p>
            <a:r>
              <a:rPr lang="en-US" sz="3600" u="sng" dirty="0" smtClean="0">
                <a:solidFill>
                  <a:schemeClr val="bg1"/>
                </a:solidFill>
                <a:ea typeface="Bangla Sangam MN" charset="0"/>
                <a:cs typeface="Bangla Sangam MN" charset="0"/>
              </a:rPr>
              <a:t>Hypothesis:</a:t>
            </a:r>
            <a:r>
              <a:rPr lang="en-US" sz="3600" dirty="0" smtClean="0">
                <a:solidFill>
                  <a:schemeClr val="bg1"/>
                </a:solidFill>
                <a:ea typeface="Bangla Sangam MN" charset="0"/>
                <a:cs typeface="Bangla Sangam MN" charset="0"/>
              </a:rPr>
              <a:t> Canopy gaps increase light availability which increases the abundance of grazing invertebrates, and these changes are reflected in fish diets.</a:t>
            </a:r>
            <a:endParaRPr lang="en-US" sz="3600" dirty="0">
              <a:solidFill>
                <a:schemeClr val="bg1"/>
              </a:solidFill>
              <a:ea typeface="Bangla Sangam MN" charset="0"/>
              <a:cs typeface="Bangla Sangam MN" charset="0"/>
            </a:endParaRPr>
          </a:p>
        </p:txBody>
      </p:sp>
      <p:sp>
        <p:nvSpPr>
          <p:cNvPr id="153" name="Rounded Rectangle 152"/>
          <p:cNvSpPr/>
          <p:nvPr/>
        </p:nvSpPr>
        <p:spPr>
          <a:xfrm>
            <a:off x="25739282" y="21209541"/>
            <a:ext cx="12252960" cy="8558753"/>
          </a:xfrm>
          <a:prstGeom prst="roundRect">
            <a:avLst>
              <a:gd name="adj" fmla="val 6024"/>
            </a:avLst>
          </a:prstGeom>
          <a:solidFill>
            <a:schemeClr val="accent1">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a:solidFill>
                  <a:schemeClr val="bg1"/>
                </a:solidFill>
                <a:latin typeface="+mj-lt"/>
                <a:ea typeface="Bangla Sangam MN" charset="0"/>
                <a:cs typeface="Bangla Sangam MN" charset="0"/>
              </a:rPr>
              <a:t> </a:t>
            </a:r>
            <a:r>
              <a:rPr lang="en-US" sz="5400" dirty="0" smtClean="0">
                <a:solidFill>
                  <a:schemeClr val="bg1"/>
                </a:solidFill>
                <a:latin typeface="+mj-lt"/>
                <a:ea typeface="Bangla Sangam MN" charset="0"/>
                <a:cs typeface="Bangla Sangam MN" charset="0"/>
              </a:rPr>
              <a:t>Conclusions</a:t>
            </a:r>
          </a:p>
          <a:p>
            <a:pPr marL="571500" indent="-571500">
              <a:spcAft>
                <a:spcPts val="1200"/>
              </a:spcAft>
              <a:buFont typeface="Arial" charset="0"/>
              <a:buChar char="•"/>
            </a:pPr>
            <a:r>
              <a:rPr lang="en-US" sz="4000" dirty="0" smtClean="0">
                <a:solidFill>
                  <a:schemeClr val="bg1"/>
                </a:solidFill>
                <a:latin typeface="+mj-lt"/>
                <a:ea typeface="Bangla Sangam MN" charset="0"/>
                <a:cs typeface="Bangla Sangam MN" charset="0"/>
              </a:rPr>
              <a:t>Light and </a:t>
            </a:r>
            <a:r>
              <a:rPr lang="en-US" sz="4000" dirty="0" smtClean="0">
                <a:solidFill>
                  <a:schemeClr val="bg1"/>
                </a:solidFill>
                <a:latin typeface="+mj-lt"/>
                <a:ea typeface="Bangla Sangam MN" charset="0"/>
                <a:cs typeface="Bangla Sangam MN" charset="0"/>
              </a:rPr>
              <a:t>primary productivity increased in the gaps as expected.</a:t>
            </a:r>
            <a:endParaRPr lang="en-US" sz="4000" dirty="0" smtClean="0">
              <a:solidFill>
                <a:schemeClr val="bg1"/>
              </a:solidFill>
              <a:latin typeface="+mj-lt"/>
              <a:ea typeface="Bangla Sangam MN" charset="0"/>
              <a:cs typeface="Bangla Sangam MN" charset="0"/>
            </a:endParaRPr>
          </a:p>
          <a:p>
            <a:pPr marL="571500" indent="-571500">
              <a:spcAft>
                <a:spcPts val="1200"/>
              </a:spcAft>
              <a:buFont typeface="Arial" charset="0"/>
              <a:buChar char="•"/>
            </a:pPr>
            <a:r>
              <a:rPr lang="en-US" sz="4000" dirty="0" smtClean="0">
                <a:solidFill>
                  <a:schemeClr val="bg1"/>
                </a:solidFill>
                <a:latin typeface="+mj-lt"/>
                <a:ea typeface="Bangla Sangam MN" charset="0"/>
                <a:cs typeface="Bangla Sangam MN" charset="0"/>
              </a:rPr>
              <a:t>Invertebrates </a:t>
            </a:r>
            <a:r>
              <a:rPr lang="en-US" sz="4000" dirty="0" smtClean="0">
                <a:solidFill>
                  <a:schemeClr val="bg1"/>
                </a:solidFill>
                <a:latin typeface="+mj-lt"/>
                <a:ea typeface="Bangla Sangam MN" charset="0"/>
                <a:cs typeface="Bangla Sangam MN" charset="0"/>
              </a:rPr>
              <a:t>showed a </a:t>
            </a:r>
            <a:r>
              <a:rPr lang="en-US" sz="4000" dirty="0" smtClean="0">
                <a:solidFill>
                  <a:schemeClr val="bg1"/>
                </a:solidFill>
                <a:latin typeface="+mj-lt"/>
                <a:ea typeface="Bangla Sangam MN" charset="0"/>
                <a:cs typeface="Bangla Sangam MN" charset="0"/>
              </a:rPr>
              <a:t>limited response to the </a:t>
            </a:r>
            <a:r>
              <a:rPr lang="en-US" sz="4000" dirty="0" smtClean="0">
                <a:solidFill>
                  <a:schemeClr val="bg1"/>
                </a:solidFill>
                <a:latin typeface="+mj-lt"/>
                <a:ea typeface="Bangla Sangam MN" charset="0"/>
                <a:cs typeface="Bangla Sangam MN" charset="0"/>
              </a:rPr>
              <a:t>treatment, but</a:t>
            </a:r>
            <a:r>
              <a:rPr lang="mr-IN" sz="4000" dirty="0" smtClean="0">
                <a:solidFill>
                  <a:schemeClr val="bg1"/>
                </a:solidFill>
                <a:latin typeface="+mj-lt"/>
                <a:ea typeface="Bangla Sangam MN" charset="0"/>
                <a:cs typeface="Bangla Sangam MN" charset="0"/>
              </a:rPr>
              <a:t>…</a:t>
            </a:r>
            <a:r>
              <a:rPr lang="en-US" sz="4000" dirty="0" smtClean="0">
                <a:solidFill>
                  <a:schemeClr val="bg1"/>
                </a:solidFill>
                <a:latin typeface="+mj-lt"/>
                <a:ea typeface="Bangla Sangam MN" charset="0"/>
                <a:cs typeface="Bangla Sangam MN" charset="0"/>
              </a:rPr>
              <a:t> </a:t>
            </a:r>
            <a:endParaRPr lang="en-US" sz="4000" dirty="0" smtClean="0">
              <a:solidFill>
                <a:schemeClr val="bg1"/>
              </a:solidFill>
              <a:latin typeface="+mj-lt"/>
              <a:ea typeface="Bangla Sangam MN" charset="0"/>
              <a:cs typeface="Bangla Sangam MN" charset="0"/>
            </a:endParaRPr>
          </a:p>
          <a:p>
            <a:pPr marL="571500" indent="-571500">
              <a:spcAft>
                <a:spcPts val="1200"/>
              </a:spcAft>
              <a:buFont typeface="Arial" charset="0"/>
              <a:buChar char="•"/>
            </a:pPr>
            <a:r>
              <a:rPr lang="en-US" sz="4000" dirty="0" smtClean="0">
                <a:solidFill>
                  <a:schemeClr val="bg1"/>
                </a:solidFill>
                <a:latin typeface="+mj-lt"/>
                <a:ea typeface="Bangla Sangam MN" charset="0"/>
                <a:cs typeface="Bangla Sangam MN" charset="0"/>
              </a:rPr>
              <a:t>Most distinguishable response is among </a:t>
            </a:r>
            <a:r>
              <a:rPr lang="en-US" sz="4000" dirty="0" smtClean="0">
                <a:solidFill>
                  <a:schemeClr val="bg1"/>
                </a:solidFill>
                <a:latin typeface="+mj-lt"/>
                <a:ea typeface="Bangla Sangam MN" charset="0"/>
                <a:cs typeface="Bangla Sangam MN" charset="0"/>
              </a:rPr>
              <a:t>Scraper taxa, possibly in response to increases in autochthonous productivity</a:t>
            </a:r>
          </a:p>
          <a:p>
            <a:pPr marL="571500" indent="-571500">
              <a:spcAft>
                <a:spcPts val="1200"/>
              </a:spcAft>
              <a:buFont typeface="Arial" charset="0"/>
              <a:buChar char="•"/>
            </a:pPr>
            <a:r>
              <a:rPr lang="en-US" sz="4000" dirty="0" smtClean="0">
                <a:solidFill>
                  <a:schemeClr val="bg1"/>
                </a:solidFill>
                <a:latin typeface="+mj-lt"/>
                <a:ea typeface="Bangla Sangam MN" charset="0"/>
                <a:cs typeface="Bangla Sangam MN" charset="0"/>
              </a:rPr>
              <a:t>Trout </a:t>
            </a:r>
            <a:r>
              <a:rPr lang="en-US" sz="4000" dirty="0" smtClean="0">
                <a:solidFill>
                  <a:schemeClr val="bg1"/>
                </a:solidFill>
                <a:latin typeface="+mj-lt"/>
                <a:ea typeface="Bangla Sangam MN" charset="0"/>
                <a:cs typeface="Bangla Sangam MN" charset="0"/>
              </a:rPr>
              <a:t>diets have a variable response across </a:t>
            </a:r>
            <a:r>
              <a:rPr lang="en-US" sz="4000" dirty="0" smtClean="0">
                <a:solidFill>
                  <a:schemeClr val="bg1"/>
                </a:solidFill>
                <a:latin typeface="+mj-lt"/>
                <a:ea typeface="Bangla Sangam MN" charset="0"/>
                <a:cs typeface="Bangla Sangam MN" charset="0"/>
              </a:rPr>
              <a:t>streams, but there is no relationship with treatment and proportional representation of FFG’s in diets versus the benthic community</a:t>
            </a:r>
            <a:endParaRPr lang="en-US" sz="4000" dirty="0" smtClean="0">
              <a:solidFill>
                <a:schemeClr val="bg1"/>
              </a:solidFill>
              <a:latin typeface="+mj-lt"/>
              <a:ea typeface="Bangla Sangam MN" charset="0"/>
              <a:cs typeface="Bangla Sangam MN" charset="0"/>
            </a:endParaRPr>
          </a:p>
          <a:p>
            <a:pPr marL="571500" indent="-571500">
              <a:spcAft>
                <a:spcPts val="1200"/>
              </a:spcAft>
              <a:buFont typeface="Arial" charset="0"/>
              <a:buChar char="•"/>
            </a:pPr>
            <a:endParaRPr lang="en-US" sz="4000" dirty="0" smtClean="0">
              <a:solidFill>
                <a:schemeClr val="bg1"/>
              </a:solidFill>
              <a:latin typeface="+mj-lt"/>
              <a:ea typeface="Bangla Sangam MN" charset="0"/>
              <a:cs typeface="Bangla Sangam MN" charset="0"/>
            </a:endParaRPr>
          </a:p>
          <a:p>
            <a:pPr marL="571500" indent="-571500">
              <a:buFont typeface="Arial" charset="0"/>
              <a:buChar char="•"/>
            </a:pPr>
            <a:endParaRPr lang="en-US" sz="4000" dirty="0">
              <a:solidFill>
                <a:schemeClr val="bg1"/>
              </a:solidFill>
              <a:latin typeface="+mj-lt"/>
              <a:ea typeface="Bangla Sangam MN" charset="0"/>
              <a:cs typeface="Bangla Sangam MN" charset="0"/>
            </a:endParaRPr>
          </a:p>
        </p:txBody>
      </p:sp>
      <p:pic>
        <p:nvPicPr>
          <p:cNvPr id="39" name="Picture 3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340756" y="2608906"/>
            <a:ext cx="2660143" cy="2048587"/>
          </a:xfrm>
          <a:prstGeom prst="rect">
            <a:avLst/>
          </a:prstGeom>
        </p:spPr>
      </p:pic>
      <p:sp>
        <p:nvSpPr>
          <p:cNvPr id="129" name="Rounded Rectangle 128"/>
          <p:cNvSpPr/>
          <p:nvPr/>
        </p:nvSpPr>
        <p:spPr>
          <a:xfrm>
            <a:off x="25642750" y="30162102"/>
            <a:ext cx="12252960" cy="2340155"/>
          </a:xfrm>
          <a:prstGeom prst="roundRect">
            <a:avLst>
              <a:gd name="adj" fmla="val 13163"/>
            </a:avLst>
          </a:prstGeom>
          <a:solidFill>
            <a:schemeClr val="accent3">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4400" dirty="0" smtClean="0">
                <a:solidFill>
                  <a:schemeClr val="bg1"/>
                </a:solidFill>
                <a:latin typeface="+mj-lt"/>
                <a:ea typeface="Bangla Sangam MN" charset="0"/>
                <a:cs typeface="Bangla Sangam MN" charset="0"/>
              </a:rPr>
              <a:t>Acknowledgements:</a:t>
            </a:r>
          </a:p>
          <a:p>
            <a:r>
              <a:rPr lang="en-US" sz="3200" dirty="0"/>
              <a:t>HJ Andrews Experimental Forest, Greg Downing, Jay Sexton, Mark Schultz, Maryanne Reiter,</a:t>
            </a:r>
            <a:r>
              <a:rPr lang="en-US" sz="3200" dirty="0" smtClean="0">
                <a:solidFill>
                  <a:schemeClr val="bg1"/>
                </a:solidFill>
                <a:ea typeface="Bangla Sangam MN" charset="0"/>
                <a:cs typeface="Bangla Sangam MN" charset="0"/>
              </a:rPr>
              <a:t> </a:t>
            </a:r>
            <a:r>
              <a:rPr lang="en-US" sz="3200" dirty="0"/>
              <a:t>Alvaro Cortes, Matt </a:t>
            </a:r>
            <a:r>
              <a:rPr lang="en-US" sz="3200" dirty="0" err="1"/>
              <a:t>Kaylor</a:t>
            </a:r>
            <a:r>
              <a:rPr lang="en-US" sz="3200" dirty="0"/>
              <a:t>, Nate Day, Corey Culp </a:t>
            </a:r>
            <a:r>
              <a:rPr lang="en-US" sz="3200" dirty="0" smtClean="0"/>
              <a:t>, Matt McDonald</a:t>
            </a:r>
            <a:endParaRPr lang="en-US" sz="3200" dirty="0" smtClean="0">
              <a:solidFill>
                <a:schemeClr val="bg1"/>
              </a:solidFill>
              <a:ea typeface="Bangla Sangam MN" charset="0"/>
              <a:cs typeface="Bangla Sangam MN" charset="0"/>
            </a:endParaRPr>
          </a:p>
        </p:txBody>
      </p:sp>
      <p:pic>
        <p:nvPicPr>
          <p:cNvPr id="5" name="Picture 4"/>
          <p:cNvPicPr>
            <a:picLocks noChangeAspect="1"/>
          </p:cNvPicPr>
          <p:nvPr/>
        </p:nvPicPr>
        <p:blipFill>
          <a:blip r:embed="rId5"/>
          <a:stretch>
            <a:fillRect/>
          </a:stretch>
        </p:blipFill>
        <p:spPr>
          <a:xfrm>
            <a:off x="982041" y="1673063"/>
            <a:ext cx="6526683" cy="2084962"/>
          </a:xfrm>
          <a:prstGeom prst="rect">
            <a:avLst/>
          </a:prstGeom>
        </p:spPr>
      </p:pic>
      <p:sp>
        <p:nvSpPr>
          <p:cNvPr id="130" name="Rounded Rectangle 129"/>
          <p:cNvSpPr>
            <a:spLocks noChangeAspect="1"/>
          </p:cNvSpPr>
          <p:nvPr/>
        </p:nvSpPr>
        <p:spPr>
          <a:xfrm>
            <a:off x="253988" y="22158116"/>
            <a:ext cx="12252960" cy="10410927"/>
          </a:xfrm>
          <a:prstGeom prst="roundRect">
            <a:avLst>
              <a:gd name="adj" fmla="val 6024"/>
            </a:avLst>
          </a:prstGeom>
          <a:solidFill>
            <a:schemeClr val="accent1">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smtClean="0">
                <a:solidFill>
                  <a:schemeClr val="bg1"/>
                </a:solidFill>
                <a:latin typeface="+mj-lt"/>
                <a:ea typeface="Bangla Sangam MN" charset="0"/>
                <a:cs typeface="Bangla Sangam MN" charset="0"/>
              </a:rPr>
              <a:t>Methods</a:t>
            </a:r>
          </a:p>
          <a:p>
            <a:pPr marL="571500" indent="-571500">
              <a:spcAft>
                <a:spcPts val="800"/>
              </a:spcAft>
              <a:buFont typeface="Arial" charset="0"/>
              <a:buChar char="•"/>
            </a:pPr>
            <a:r>
              <a:rPr lang="en-US" sz="3600" dirty="0" smtClean="0">
                <a:solidFill>
                  <a:schemeClr val="bg1"/>
                </a:solidFill>
                <a:ea typeface="Bangla Sangam MN" charset="0"/>
                <a:cs typeface="Bangla Sangam MN" charset="0"/>
              </a:rPr>
              <a:t>BACI study design across 5 reach pairs over 2 years.  A canopy gap (~30 m. diameter) was cut in the treatment reach in between sampling years.</a:t>
            </a:r>
          </a:p>
          <a:p>
            <a:pPr marL="571500" indent="-571500">
              <a:spcAft>
                <a:spcPts val="800"/>
              </a:spcAft>
              <a:buFont typeface="Arial" charset="0"/>
              <a:buChar char="•"/>
            </a:pPr>
            <a:r>
              <a:rPr lang="en-US" sz="3600" dirty="0" smtClean="0">
                <a:solidFill>
                  <a:schemeClr val="bg1"/>
                </a:solidFill>
                <a:ea typeface="Bangla Sangam MN" charset="0"/>
                <a:cs typeface="Bangla Sangam MN" charset="0"/>
              </a:rPr>
              <a:t>Benthic samples were taken with a </a:t>
            </a:r>
            <a:r>
              <a:rPr lang="en-US" sz="3600" dirty="0" err="1" smtClean="0">
                <a:solidFill>
                  <a:schemeClr val="bg1"/>
                </a:solidFill>
                <a:ea typeface="Bangla Sangam MN" charset="0"/>
                <a:cs typeface="Bangla Sangam MN" charset="0"/>
              </a:rPr>
              <a:t>Surber</a:t>
            </a:r>
            <a:r>
              <a:rPr lang="en-US" sz="3600" dirty="0" smtClean="0">
                <a:solidFill>
                  <a:schemeClr val="bg1"/>
                </a:solidFill>
                <a:ea typeface="Bangla Sangam MN" charset="0"/>
                <a:cs typeface="Bangla Sangam MN" charset="0"/>
              </a:rPr>
              <a:t> Sampler and diets were collected via </a:t>
            </a:r>
            <a:r>
              <a:rPr lang="en-US" sz="3600" dirty="0" err="1" smtClean="0">
                <a:solidFill>
                  <a:schemeClr val="bg1"/>
                </a:solidFill>
                <a:ea typeface="Bangla Sangam MN" charset="0"/>
                <a:cs typeface="Bangla Sangam MN" charset="0"/>
              </a:rPr>
              <a:t>gastrolavage</a:t>
            </a:r>
            <a:r>
              <a:rPr lang="en-US" sz="3600" dirty="0" smtClean="0">
                <a:solidFill>
                  <a:schemeClr val="bg1"/>
                </a:solidFill>
                <a:ea typeface="Bangla Sangam MN" charset="0"/>
                <a:cs typeface="Bangla Sangam MN" charset="0"/>
              </a:rPr>
              <a:t>.</a:t>
            </a:r>
          </a:p>
          <a:p>
            <a:pPr marL="571500" indent="-571500">
              <a:spcAft>
                <a:spcPts val="800"/>
              </a:spcAft>
              <a:buFont typeface="Arial" charset="0"/>
              <a:buChar char="•"/>
            </a:pPr>
            <a:r>
              <a:rPr lang="en-US" sz="3600" dirty="0" smtClean="0">
                <a:solidFill>
                  <a:schemeClr val="bg1"/>
                </a:solidFill>
                <a:ea typeface="Bangla Sangam MN" charset="0"/>
                <a:cs typeface="Bangla Sangam MN" charset="0"/>
              </a:rPr>
              <a:t>Benthic samples were </a:t>
            </a:r>
            <a:r>
              <a:rPr lang="en-US" sz="3600" dirty="0" err="1" smtClean="0">
                <a:solidFill>
                  <a:schemeClr val="bg1"/>
                </a:solidFill>
                <a:ea typeface="Bangla Sangam MN" charset="0"/>
                <a:cs typeface="Bangla Sangam MN" charset="0"/>
              </a:rPr>
              <a:t>ID’ed</a:t>
            </a:r>
            <a:r>
              <a:rPr lang="en-US" sz="3600" dirty="0" smtClean="0">
                <a:solidFill>
                  <a:schemeClr val="bg1"/>
                </a:solidFill>
                <a:ea typeface="Bangla Sangam MN" charset="0"/>
                <a:cs typeface="Bangla Sangam MN" charset="0"/>
              </a:rPr>
              <a:t> to LTU, diets were </a:t>
            </a:r>
            <a:r>
              <a:rPr lang="en-US" sz="3600" dirty="0" err="1" smtClean="0">
                <a:solidFill>
                  <a:schemeClr val="bg1"/>
                </a:solidFill>
                <a:ea typeface="Bangla Sangam MN" charset="0"/>
                <a:cs typeface="Bangla Sangam MN" charset="0"/>
              </a:rPr>
              <a:t>ID’ed</a:t>
            </a:r>
            <a:r>
              <a:rPr lang="en-US" sz="3600" dirty="0" smtClean="0">
                <a:solidFill>
                  <a:schemeClr val="bg1"/>
                </a:solidFill>
                <a:ea typeface="Bangla Sangam MN" charset="0"/>
                <a:cs typeface="Bangla Sangam MN" charset="0"/>
              </a:rPr>
              <a:t> to the family level.</a:t>
            </a:r>
          </a:p>
          <a:p>
            <a:pPr marL="571500" indent="-571500">
              <a:buFont typeface="Arial" charset="0"/>
              <a:buChar char="•"/>
            </a:pPr>
            <a:r>
              <a:rPr lang="en-US" sz="3600" dirty="0" smtClean="0">
                <a:solidFill>
                  <a:schemeClr val="bg1"/>
                </a:solidFill>
                <a:ea typeface="Bangla Sangam MN" charset="0"/>
                <a:cs typeface="Bangla Sangam MN" charset="0"/>
              </a:rPr>
              <a:t>Analyses were performed in R using the Vegan package</a:t>
            </a:r>
            <a:endParaRPr lang="en-US" sz="3600" dirty="0" smtClean="0">
              <a:solidFill>
                <a:schemeClr val="bg1"/>
              </a:solidFill>
              <a:ea typeface="Bangla Sangam MN" charset="0"/>
              <a:cs typeface="Bangla Sangam MN" charset="0"/>
            </a:endParaRPr>
          </a:p>
        </p:txBody>
      </p:sp>
      <p:pic>
        <p:nvPicPr>
          <p:cNvPr id="144" name="Picture 143">
            <a:extLst>
              <a:ext uri="{FF2B5EF4-FFF2-40B4-BE49-F238E27FC236}">
                <a16:creationId xmlns="" xmlns:a16="http://schemas.microsoft.com/office/drawing/2014/main" id="{734286BF-CE2D-1E42-9AD0-030E8F40DF97}"/>
              </a:ext>
            </a:extLst>
          </p:cNvPr>
          <p:cNvPicPr>
            <a:picLocks noChangeAspect="1"/>
          </p:cNvPicPr>
          <p:nvPr/>
        </p:nvPicPr>
        <p:blipFill>
          <a:blip r:embed="rId6"/>
          <a:stretch>
            <a:fillRect/>
          </a:stretch>
        </p:blipFill>
        <p:spPr>
          <a:xfrm>
            <a:off x="35368997" y="2465212"/>
            <a:ext cx="2206932" cy="2206932"/>
          </a:xfrm>
          <a:prstGeom prst="rect">
            <a:avLst/>
          </a:prstGeom>
        </p:spPr>
      </p:pic>
      <p:pic>
        <p:nvPicPr>
          <p:cNvPr id="145" name="Picture 12" descr="fs_shield_color">
            <a:extLst>
              <a:ext uri="{FF2B5EF4-FFF2-40B4-BE49-F238E27FC236}">
                <a16:creationId xmlns="" xmlns:a16="http://schemas.microsoft.com/office/drawing/2014/main" id="{C4E7EE42-B3B4-2A4C-9624-236E3119D687}"/>
              </a:ext>
            </a:extLst>
          </p:cNvPr>
          <p:cNvPicPr>
            <a:picLocks noChangeAspect="1" noChangeArrowheads="1"/>
          </p:cNvPicPr>
          <p:nvPr/>
        </p:nvPicPr>
        <p:blipFill>
          <a:blip r:embed="rId7" cstate="print"/>
          <a:srcRect/>
          <a:stretch>
            <a:fillRect/>
          </a:stretch>
        </p:blipFill>
        <p:spPr bwMode="auto">
          <a:xfrm>
            <a:off x="34442430" y="772607"/>
            <a:ext cx="1836299" cy="1836299"/>
          </a:xfrm>
          <a:prstGeom prst="rect">
            <a:avLst/>
          </a:prstGeom>
          <a:noFill/>
          <a:ln w="9525">
            <a:noFill/>
            <a:miter lim="800000"/>
            <a:headEnd/>
            <a:tailEnd/>
          </a:ln>
        </p:spPr>
      </p:pic>
      <p:grpSp>
        <p:nvGrpSpPr>
          <p:cNvPr id="3" name="Group 2"/>
          <p:cNvGrpSpPr/>
          <p:nvPr/>
        </p:nvGrpSpPr>
        <p:grpSpPr>
          <a:xfrm>
            <a:off x="1727751" y="9340900"/>
            <a:ext cx="9332087" cy="3395839"/>
            <a:chOff x="1864624" y="10378772"/>
            <a:chExt cx="9332087" cy="3395839"/>
          </a:xfrm>
        </p:grpSpPr>
        <p:grpSp>
          <p:nvGrpSpPr>
            <p:cNvPr id="133" name="Group 132">
              <a:extLst>
                <a:ext uri="{FF2B5EF4-FFF2-40B4-BE49-F238E27FC236}">
                  <a16:creationId xmlns="" xmlns:a16="http://schemas.microsoft.com/office/drawing/2014/main" id="{DB0E3630-580A-B64A-998B-94F915AF2FB8}"/>
                </a:ext>
              </a:extLst>
            </p:cNvPr>
            <p:cNvGrpSpPr/>
            <p:nvPr/>
          </p:nvGrpSpPr>
          <p:grpSpPr>
            <a:xfrm>
              <a:off x="1864624" y="10378772"/>
              <a:ext cx="9332087" cy="3395839"/>
              <a:chOff x="674059" y="16948418"/>
              <a:chExt cx="9194461" cy="4791864"/>
            </a:xfrm>
          </p:grpSpPr>
          <p:grpSp>
            <p:nvGrpSpPr>
              <p:cNvPr id="134" name="Group 133">
                <a:extLst>
                  <a:ext uri="{FF2B5EF4-FFF2-40B4-BE49-F238E27FC236}">
                    <a16:creationId xmlns="" xmlns:a16="http://schemas.microsoft.com/office/drawing/2014/main" id="{0ED9C8A1-A833-0242-877B-D541AE91FA96}"/>
                  </a:ext>
                </a:extLst>
              </p:cNvPr>
              <p:cNvGrpSpPr/>
              <p:nvPr/>
            </p:nvGrpSpPr>
            <p:grpSpPr>
              <a:xfrm>
                <a:off x="686906" y="16948418"/>
                <a:ext cx="9181614" cy="4791864"/>
                <a:chOff x="8499423" y="230986"/>
                <a:chExt cx="3385795" cy="1685708"/>
              </a:xfrm>
            </p:grpSpPr>
            <p:pic>
              <p:nvPicPr>
                <p:cNvPr id="136" name="Picture 135">
                  <a:extLst>
                    <a:ext uri="{FF2B5EF4-FFF2-40B4-BE49-F238E27FC236}">
                      <a16:creationId xmlns="" xmlns:a16="http://schemas.microsoft.com/office/drawing/2014/main" id="{D2012CCC-BF51-5142-AE9F-B089AD2EB2AC}"/>
                    </a:ext>
                  </a:extLst>
                </p:cNvPr>
                <p:cNvPicPr>
                  <a:picLocks noChangeAspect="1"/>
                </p:cNvPicPr>
                <p:nvPr/>
              </p:nvPicPr>
              <p:blipFill rotWithShape="1">
                <a:blip r:embed="rId8">
                  <a:extLst>
                    <a:ext uri="{28A0092B-C50C-407E-A947-70E740481C1C}">
                      <a14:useLocalDpi xmlns:a14="http://schemas.microsoft.com/office/drawing/2010/main" val="0"/>
                    </a:ext>
                  </a:extLst>
                </a:blip>
                <a:srcRect l="37075" t="4112" r="1451" b="69697"/>
                <a:stretch/>
              </p:blipFill>
              <p:spPr>
                <a:xfrm>
                  <a:off x="8499423" y="243636"/>
                  <a:ext cx="3385795" cy="1670763"/>
                </a:xfrm>
                <a:prstGeom prst="rect">
                  <a:avLst/>
                </a:prstGeom>
              </p:spPr>
            </p:pic>
            <p:sp>
              <p:nvSpPr>
                <p:cNvPr id="137" name="Rectangle 136">
                  <a:extLst>
                    <a:ext uri="{FF2B5EF4-FFF2-40B4-BE49-F238E27FC236}">
                      <a16:creationId xmlns="" xmlns:a16="http://schemas.microsoft.com/office/drawing/2014/main" id="{638EA9B3-754A-4C4A-AFB5-0EFEEC6AB6CD}"/>
                    </a:ext>
                  </a:extLst>
                </p:cNvPr>
                <p:cNvSpPr/>
                <p:nvPr/>
              </p:nvSpPr>
              <p:spPr>
                <a:xfrm>
                  <a:off x="8499423" y="230986"/>
                  <a:ext cx="1692898" cy="802684"/>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38" name="Rectangle 137">
                  <a:extLst>
                    <a:ext uri="{FF2B5EF4-FFF2-40B4-BE49-F238E27FC236}">
                      <a16:creationId xmlns="" xmlns:a16="http://schemas.microsoft.com/office/drawing/2014/main" id="{FF0D9768-97DE-204B-9B4C-A4E556D6444D}"/>
                    </a:ext>
                  </a:extLst>
                </p:cNvPr>
                <p:cNvSpPr/>
                <p:nvPr/>
              </p:nvSpPr>
              <p:spPr>
                <a:xfrm>
                  <a:off x="10197058" y="230986"/>
                  <a:ext cx="1688160" cy="802684"/>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dirty="0"/>
                </a:p>
              </p:txBody>
            </p:sp>
            <p:sp>
              <p:nvSpPr>
                <p:cNvPr id="139" name="Rectangle 138">
                  <a:extLst>
                    <a:ext uri="{FF2B5EF4-FFF2-40B4-BE49-F238E27FC236}">
                      <a16:creationId xmlns="" xmlns:a16="http://schemas.microsoft.com/office/drawing/2014/main" id="{75ED9975-00F2-6542-B8C0-7E3239CF227C}"/>
                    </a:ext>
                  </a:extLst>
                </p:cNvPr>
                <p:cNvSpPr/>
                <p:nvPr/>
              </p:nvSpPr>
              <p:spPr>
                <a:xfrm>
                  <a:off x="11065677" y="1028494"/>
                  <a:ext cx="183709" cy="888200"/>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42" name="Rectangle 141">
                  <a:extLst>
                    <a:ext uri="{FF2B5EF4-FFF2-40B4-BE49-F238E27FC236}">
                      <a16:creationId xmlns="" xmlns:a16="http://schemas.microsoft.com/office/drawing/2014/main" id="{AA8027AC-952F-EF49-A260-951B37819678}"/>
                    </a:ext>
                  </a:extLst>
                </p:cNvPr>
                <p:cNvSpPr/>
                <p:nvPr/>
              </p:nvSpPr>
              <p:spPr>
                <a:xfrm>
                  <a:off x="10563596" y="1028494"/>
                  <a:ext cx="129536" cy="874116"/>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sp>
              <p:nvSpPr>
                <p:cNvPr id="143" name="Rectangle 142">
                  <a:extLst>
                    <a:ext uri="{FF2B5EF4-FFF2-40B4-BE49-F238E27FC236}">
                      <a16:creationId xmlns="" xmlns:a16="http://schemas.microsoft.com/office/drawing/2014/main" id="{98F7A76B-C8B1-E849-8C88-76B5FF6CEB10}"/>
                    </a:ext>
                  </a:extLst>
                </p:cNvPr>
                <p:cNvSpPr/>
                <p:nvPr/>
              </p:nvSpPr>
              <p:spPr>
                <a:xfrm>
                  <a:off x="11582111" y="981406"/>
                  <a:ext cx="45719" cy="935288"/>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7"/>
                </a:p>
              </p:txBody>
            </p:sp>
          </p:grpSp>
          <p:sp>
            <p:nvSpPr>
              <p:cNvPr id="135" name="Rectangle 134">
                <a:extLst>
                  <a:ext uri="{FF2B5EF4-FFF2-40B4-BE49-F238E27FC236}">
                    <a16:creationId xmlns="" xmlns:a16="http://schemas.microsoft.com/office/drawing/2014/main" id="{07134219-D8E8-404C-A230-D683419676BF}"/>
                  </a:ext>
                </a:extLst>
              </p:cNvPr>
              <p:cNvSpPr/>
              <p:nvPr/>
            </p:nvSpPr>
            <p:spPr>
              <a:xfrm>
                <a:off x="674059" y="16948419"/>
                <a:ext cx="9168201" cy="4785340"/>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3" name="Straight Arrow Connector 12"/>
            <p:cNvCxnSpPr/>
            <p:nvPr/>
          </p:nvCxnSpPr>
          <p:spPr>
            <a:xfrm>
              <a:off x="2603985" y="10553977"/>
              <a:ext cx="1" cy="1431366"/>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1" name="Straight Arrow Connector 150"/>
            <p:cNvCxnSpPr/>
            <p:nvPr/>
          </p:nvCxnSpPr>
          <p:spPr>
            <a:xfrm flipH="1">
              <a:off x="3611150" y="10494566"/>
              <a:ext cx="2630" cy="1478809"/>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4" name="Straight Arrow Connector 153"/>
            <p:cNvCxnSpPr/>
            <p:nvPr/>
          </p:nvCxnSpPr>
          <p:spPr>
            <a:xfrm>
              <a:off x="4714446" y="10494566"/>
              <a:ext cx="3261" cy="1478809"/>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5" name="Straight Arrow Connector 154"/>
            <p:cNvCxnSpPr/>
            <p:nvPr/>
          </p:nvCxnSpPr>
          <p:spPr>
            <a:xfrm flipH="1">
              <a:off x="5724872" y="10494566"/>
              <a:ext cx="5574" cy="1478809"/>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6" name="Straight Arrow Connector 155"/>
            <p:cNvCxnSpPr/>
            <p:nvPr/>
          </p:nvCxnSpPr>
          <p:spPr>
            <a:xfrm flipH="1">
              <a:off x="9159714" y="10630946"/>
              <a:ext cx="2563" cy="3128614"/>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7" name="Straight Arrow Connector 156"/>
            <p:cNvCxnSpPr>
              <a:endCxn id="142" idx="2"/>
            </p:cNvCxnSpPr>
            <p:nvPr/>
          </p:nvCxnSpPr>
          <p:spPr>
            <a:xfrm>
              <a:off x="7737351" y="10494566"/>
              <a:ext cx="0" cy="3251673"/>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8" name="Straight Arrow Connector 157"/>
            <p:cNvCxnSpPr/>
            <p:nvPr/>
          </p:nvCxnSpPr>
          <p:spPr>
            <a:xfrm flipH="1">
              <a:off x="9704551" y="10630946"/>
              <a:ext cx="15575" cy="1342429"/>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9" name="Straight Arrow Connector 158"/>
            <p:cNvCxnSpPr/>
            <p:nvPr/>
          </p:nvCxnSpPr>
          <p:spPr>
            <a:xfrm>
              <a:off x="6781200" y="10494566"/>
              <a:ext cx="33268" cy="1520277"/>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62" name="Straight Arrow Connector 161"/>
            <p:cNvCxnSpPr/>
            <p:nvPr/>
          </p:nvCxnSpPr>
          <p:spPr>
            <a:xfrm>
              <a:off x="10435202" y="10553977"/>
              <a:ext cx="0" cy="3198945"/>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63" name="Straight Arrow Connector 162"/>
            <p:cNvCxnSpPr/>
            <p:nvPr/>
          </p:nvCxnSpPr>
          <p:spPr>
            <a:xfrm flipH="1">
              <a:off x="10808268" y="10553977"/>
              <a:ext cx="2178" cy="1455114"/>
            </a:xfrm>
            <a:prstGeom prst="straightConnector1">
              <a:avLst/>
            </a:prstGeom>
            <a:ln w="63500">
              <a:solidFill>
                <a:srgbClr val="FFFF00"/>
              </a:solidFill>
              <a:headEnd type="none" w="lg" len="med"/>
              <a:tailEnd type="triangle" w="lg" len="med"/>
            </a:ln>
          </p:spPr>
          <p:style>
            <a:lnRef idx="1">
              <a:schemeClr val="accent1"/>
            </a:lnRef>
            <a:fillRef idx="0">
              <a:schemeClr val="accent1"/>
            </a:fillRef>
            <a:effectRef idx="0">
              <a:schemeClr val="accent1"/>
            </a:effectRef>
            <a:fontRef idx="minor">
              <a:schemeClr val="tx1"/>
            </a:fontRef>
          </p:style>
        </p:cxnSp>
      </p:grpSp>
      <p:sp>
        <p:nvSpPr>
          <p:cNvPr id="183" name="Rounded Rectangle 182"/>
          <p:cNvSpPr/>
          <p:nvPr/>
        </p:nvSpPr>
        <p:spPr>
          <a:xfrm>
            <a:off x="13141234" y="5467669"/>
            <a:ext cx="12252960" cy="9245762"/>
          </a:xfrm>
          <a:prstGeom prst="roundRect">
            <a:avLst>
              <a:gd name="adj" fmla="val 6024"/>
            </a:avLst>
          </a:prstGeom>
          <a:gradFill flip="none" rotWithShape="1">
            <a:gsLst>
              <a:gs pos="0">
                <a:schemeClr val="accent1">
                  <a:lumMod val="50000"/>
                </a:schemeClr>
              </a:gs>
              <a:gs pos="9000">
                <a:schemeClr val="accent5">
                  <a:lumMod val="75000"/>
                </a:schemeClr>
              </a:gs>
              <a:gs pos="12000">
                <a:srgbClr val="FFFFFF">
                  <a:shade val="100000"/>
                  <a:satMod val="115000"/>
                </a:srgbClr>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a:solidFill>
                  <a:schemeClr val="bg1"/>
                </a:solidFill>
                <a:latin typeface="+mj-lt"/>
                <a:ea typeface="Bangla Sangam MN" charset="0"/>
                <a:cs typeface="Bangla Sangam MN" charset="0"/>
              </a:rPr>
              <a:t> </a:t>
            </a:r>
            <a:r>
              <a:rPr lang="en-US" sz="5400" dirty="0" smtClean="0">
                <a:solidFill>
                  <a:schemeClr val="bg1"/>
                </a:solidFill>
                <a:latin typeface="+mj-lt"/>
                <a:ea typeface="Bangla Sangam MN" charset="0"/>
                <a:cs typeface="Bangla Sangam MN" charset="0"/>
              </a:rPr>
              <a:t>Results </a:t>
            </a:r>
            <a:r>
              <a:rPr lang="mr-IN" sz="5400" dirty="0" smtClean="0">
                <a:solidFill>
                  <a:schemeClr val="bg1"/>
                </a:solidFill>
                <a:latin typeface="+mj-lt"/>
                <a:ea typeface="Bangla Sangam MN" charset="0"/>
                <a:cs typeface="Bangla Sangam MN" charset="0"/>
              </a:rPr>
              <a:t>–</a:t>
            </a:r>
            <a:r>
              <a:rPr lang="en-US" sz="5400" dirty="0" smtClean="0">
                <a:solidFill>
                  <a:schemeClr val="bg1"/>
                </a:solidFill>
                <a:latin typeface="+mj-lt"/>
                <a:ea typeface="Bangla Sangam MN" charset="0"/>
                <a:cs typeface="Bangla Sangam MN" charset="0"/>
              </a:rPr>
              <a:t> PAR and Chlorophyll</a:t>
            </a:r>
            <a:endParaRPr lang="en-US" sz="4000" dirty="0">
              <a:solidFill>
                <a:schemeClr val="bg1"/>
              </a:solidFill>
              <a:latin typeface="+mj-lt"/>
              <a:ea typeface="Bangla Sangam MN" charset="0"/>
              <a:cs typeface="Bangla Sangam MN" charset="0"/>
            </a:endParaRPr>
          </a:p>
          <a:p>
            <a:pPr algn="ctr"/>
            <a:r>
              <a:rPr lang="en-US" sz="5400" dirty="0" smtClean="0">
                <a:solidFill>
                  <a:schemeClr val="bg1"/>
                </a:solidFill>
                <a:latin typeface="+mj-lt"/>
                <a:ea typeface="Bangla Sangam MN" charset="0"/>
                <a:cs typeface="Bangla Sangam MN" charset="0"/>
              </a:rPr>
              <a:t> </a:t>
            </a:r>
          </a:p>
        </p:txBody>
      </p:sp>
      <p:sp>
        <p:nvSpPr>
          <p:cNvPr id="185" name="Rounded Rectangle 184"/>
          <p:cNvSpPr/>
          <p:nvPr/>
        </p:nvSpPr>
        <p:spPr>
          <a:xfrm>
            <a:off x="25773017" y="5423996"/>
            <a:ext cx="12252960" cy="15378604"/>
          </a:xfrm>
          <a:prstGeom prst="roundRect">
            <a:avLst>
              <a:gd name="adj" fmla="val 6024"/>
            </a:avLst>
          </a:prstGeom>
          <a:gradFill flip="none" rotWithShape="1">
            <a:gsLst>
              <a:gs pos="0">
                <a:schemeClr val="accent1">
                  <a:lumMod val="50000"/>
                </a:schemeClr>
              </a:gs>
              <a:gs pos="9000">
                <a:schemeClr val="accent5">
                  <a:lumMod val="75000"/>
                </a:schemeClr>
              </a:gs>
              <a:gs pos="12000">
                <a:srgbClr val="FFFFFF">
                  <a:shade val="100000"/>
                  <a:satMod val="115000"/>
                </a:srgbClr>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a:solidFill>
                  <a:schemeClr val="bg1"/>
                </a:solidFill>
                <a:latin typeface="+mj-lt"/>
                <a:ea typeface="Bangla Sangam MN" charset="0"/>
                <a:cs typeface="Bangla Sangam MN" charset="0"/>
              </a:rPr>
              <a:t> </a:t>
            </a:r>
            <a:r>
              <a:rPr lang="en-US" sz="5400" dirty="0" smtClean="0">
                <a:solidFill>
                  <a:schemeClr val="bg1"/>
                </a:solidFill>
                <a:latin typeface="+mj-lt"/>
                <a:ea typeface="Bangla Sangam MN" charset="0"/>
                <a:cs typeface="Bangla Sangam MN" charset="0"/>
              </a:rPr>
              <a:t>Results </a:t>
            </a:r>
            <a:r>
              <a:rPr lang="mr-IN" sz="5400" dirty="0" smtClean="0">
                <a:solidFill>
                  <a:schemeClr val="bg1"/>
                </a:solidFill>
                <a:latin typeface="+mj-lt"/>
                <a:ea typeface="Bangla Sangam MN" charset="0"/>
                <a:cs typeface="Bangla Sangam MN" charset="0"/>
              </a:rPr>
              <a:t>–</a:t>
            </a:r>
            <a:r>
              <a:rPr lang="en-US" sz="5400" dirty="0" smtClean="0">
                <a:solidFill>
                  <a:schemeClr val="bg1"/>
                </a:solidFill>
                <a:latin typeface="+mj-lt"/>
                <a:ea typeface="Bangla Sangam MN" charset="0"/>
                <a:cs typeface="Bangla Sangam MN" charset="0"/>
              </a:rPr>
              <a:t> Diets  </a:t>
            </a:r>
            <a:endParaRPr lang="en-US" sz="5400" dirty="0">
              <a:solidFill>
                <a:schemeClr val="bg1"/>
              </a:solidFill>
              <a:latin typeface="+mj-lt"/>
              <a:ea typeface="Bangla Sangam MN" charset="0"/>
              <a:cs typeface="Bangla Sangam MN" charset="0"/>
            </a:endParaRPr>
          </a:p>
        </p:txBody>
      </p:sp>
      <p:sp>
        <p:nvSpPr>
          <p:cNvPr id="40" name="Rounded Rectangle 39"/>
          <p:cNvSpPr/>
          <p:nvPr/>
        </p:nvSpPr>
        <p:spPr>
          <a:xfrm>
            <a:off x="13060315" y="14921361"/>
            <a:ext cx="12252960" cy="17647683"/>
          </a:xfrm>
          <a:prstGeom prst="roundRect">
            <a:avLst>
              <a:gd name="adj" fmla="val 6024"/>
            </a:avLst>
          </a:prstGeom>
          <a:gradFill flip="none" rotWithShape="1">
            <a:gsLst>
              <a:gs pos="0">
                <a:schemeClr val="accent1">
                  <a:lumMod val="50000"/>
                </a:schemeClr>
              </a:gs>
              <a:gs pos="7000">
                <a:schemeClr val="accent5">
                  <a:lumMod val="75000"/>
                </a:schemeClr>
              </a:gs>
              <a:gs pos="9000">
                <a:srgbClr val="FFFFFF">
                  <a:shade val="100000"/>
                  <a:satMod val="115000"/>
                </a:srgbClr>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t" anchorCtr="0"/>
          <a:lstStyle/>
          <a:p>
            <a:r>
              <a:rPr lang="en-US" sz="5400" dirty="0">
                <a:solidFill>
                  <a:schemeClr val="bg1"/>
                </a:solidFill>
                <a:latin typeface="+mj-lt"/>
                <a:ea typeface="Bangla Sangam MN" charset="0"/>
                <a:cs typeface="Bangla Sangam MN" charset="0"/>
              </a:rPr>
              <a:t> </a:t>
            </a:r>
            <a:r>
              <a:rPr lang="en-US" sz="5400" dirty="0" smtClean="0">
                <a:solidFill>
                  <a:schemeClr val="bg1"/>
                </a:solidFill>
                <a:latin typeface="+mj-lt"/>
                <a:ea typeface="Bangla Sangam MN" charset="0"/>
                <a:cs typeface="Bangla Sangam MN" charset="0"/>
              </a:rPr>
              <a:t>Results </a:t>
            </a:r>
            <a:r>
              <a:rPr lang="mr-IN" sz="5400" dirty="0" smtClean="0">
                <a:solidFill>
                  <a:schemeClr val="bg1"/>
                </a:solidFill>
                <a:latin typeface="+mj-lt"/>
                <a:ea typeface="Bangla Sangam MN" charset="0"/>
                <a:cs typeface="Bangla Sangam MN" charset="0"/>
              </a:rPr>
              <a:t>–</a:t>
            </a:r>
            <a:r>
              <a:rPr lang="en-US" sz="5400" dirty="0" smtClean="0">
                <a:solidFill>
                  <a:schemeClr val="bg1"/>
                </a:solidFill>
                <a:latin typeface="+mj-lt"/>
                <a:ea typeface="Bangla Sangam MN" charset="0"/>
                <a:cs typeface="Bangla Sangam MN" charset="0"/>
              </a:rPr>
              <a:t> Invertebrates </a:t>
            </a:r>
          </a:p>
        </p:txBody>
      </p:sp>
      <p:grpSp>
        <p:nvGrpSpPr>
          <p:cNvPr id="10" name="Group 9"/>
          <p:cNvGrpSpPr/>
          <p:nvPr/>
        </p:nvGrpSpPr>
        <p:grpSpPr>
          <a:xfrm>
            <a:off x="9164209" y="28491349"/>
            <a:ext cx="3143232" cy="2553891"/>
            <a:chOff x="9160521" y="27913646"/>
            <a:chExt cx="3143232" cy="2553891"/>
          </a:xfrm>
        </p:grpSpPr>
        <p:pic>
          <p:nvPicPr>
            <p:cNvPr id="7" name="Picture 6"/>
            <p:cNvPicPr>
              <a:picLocks noChangeAspect="1"/>
            </p:cNvPicPr>
            <p:nvPr/>
          </p:nvPicPr>
          <p:blipFill>
            <a:blip r:embed="rId9"/>
            <a:stretch>
              <a:fillRect/>
            </a:stretch>
          </p:blipFill>
          <p:spPr>
            <a:xfrm>
              <a:off x="9160521" y="27913646"/>
              <a:ext cx="3143232" cy="2553891"/>
            </a:xfrm>
            <a:prstGeom prst="rect">
              <a:avLst/>
            </a:prstGeom>
          </p:spPr>
        </p:pic>
        <p:sp>
          <p:nvSpPr>
            <p:cNvPr id="8" name="Oval 7"/>
            <p:cNvSpPr/>
            <p:nvPr/>
          </p:nvSpPr>
          <p:spPr>
            <a:xfrm>
              <a:off x="10035612" y="29048938"/>
              <a:ext cx="165269" cy="14165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mj-lt"/>
                <a:ea typeface="Bangla Sangam MN" charset="0"/>
                <a:cs typeface="Bangla Sangam MN" charset="0"/>
              </a:endParaRPr>
            </a:p>
          </p:txBody>
        </p:sp>
      </p:grpSp>
      <p:sp>
        <p:nvSpPr>
          <p:cNvPr id="41" name="TextBox 40">
            <a:extLst>
              <a:ext uri="{FF2B5EF4-FFF2-40B4-BE49-F238E27FC236}">
                <a16:creationId xmlns="" xmlns:a16="http://schemas.microsoft.com/office/drawing/2014/main" id="{007959D8-01B8-0444-8E3F-0B867CAEFF18}"/>
              </a:ext>
            </a:extLst>
          </p:cNvPr>
          <p:cNvSpPr txBox="1"/>
          <p:nvPr/>
        </p:nvSpPr>
        <p:spPr>
          <a:xfrm>
            <a:off x="8665986" y="31131140"/>
            <a:ext cx="3806500" cy="1384995"/>
          </a:xfrm>
          <a:prstGeom prst="rect">
            <a:avLst/>
          </a:prstGeom>
          <a:noFill/>
        </p:spPr>
        <p:txBody>
          <a:bodyPr wrap="square" rtlCol="0">
            <a:spAutoFit/>
          </a:bodyPr>
          <a:lstStyle/>
          <a:p>
            <a:pPr algn="ctr"/>
            <a:r>
              <a:rPr lang="en-US" sz="2800" dirty="0">
                <a:solidFill>
                  <a:schemeClr val="bg1"/>
                </a:solidFill>
              </a:rPr>
              <a:t>Figure </a:t>
            </a:r>
            <a:r>
              <a:rPr lang="en-US" sz="2800" dirty="0" smtClean="0">
                <a:solidFill>
                  <a:schemeClr val="bg1"/>
                </a:solidFill>
              </a:rPr>
              <a:t>3. </a:t>
            </a:r>
            <a:r>
              <a:rPr lang="en-US" sz="2800" dirty="0">
                <a:solidFill>
                  <a:schemeClr val="bg1"/>
                </a:solidFill>
              </a:rPr>
              <a:t>Study area in western Cascade mountains of Oregon</a:t>
            </a:r>
          </a:p>
        </p:txBody>
      </p:sp>
      <p:sp>
        <p:nvSpPr>
          <p:cNvPr id="16" name="TextBox 15"/>
          <p:cNvSpPr txBox="1"/>
          <p:nvPr/>
        </p:nvSpPr>
        <p:spPr>
          <a:xfrm>
            <a:off x="18842006" y="11418638"/>
            <a:ext cx="6483305" cy="3539430"/>
          </a:xfrm>
          <a:prstGeom prst="rect">
            <a:avLst/>
          </a:prstGeom>
          <a:noFill/>
        </p:spPr>
        <p:txBody>
          <a:bodyPr wrap="square" rtlCol="0">
            <a:spAutoFit/>
          </a:bodyPr>
          <a:lstStyle/>
          <a:p>
            <a:pPr algn="ctr"/>
            <a:r>
              <a:rPr lang="en-US" sz="2800" dirty="0">
                <a:ea typeface="Bangla Sangam MN" charset="0"/>
                <a:cs typeface="Bangla Sangam MN" charset="0"/>
              </a:rPr>
              <a:t>Figure </a:t>
            </a:r>
            <a:r>
              <a:rPr lang="en-US" sz="2800" dirty="0">
                <a:ea typeface="Bangla Sangam MN" charset="0"/>
                <a:cs typeface="Bangla Sangam MN" charset="0"/>
              </a:rPr>
              <a:t>5</a:t>
            </a:r>
            <a:r>
              <a:rPr lang="en-US" sz="2800" dirty="0" smtClean="0">
                <a:ea typeface="Bangla Sangam MN" charset="0"/>
                <a:cs typeface="Bangla Sangam MN" charset="0"/>
              </a:rPr>
              <a:t>. </a:t>
            </a:r>
          </a:p>
          <a:p>
            <a:pPr marL="457200" indent="-457200">
              <a:buFont typeface="Arial" charset="0"/>
              <a:buChar char="•"/>
            </a:pPr>
            <a:r>
              <a:rPr lang="en-US" sz="2800" dirty="0" smtClean="0">
                <a:ea typeface="Bangla Sangam MN" charset="0"/>
                <a:cs typeface="Bangla Sangam MN" charset="0"/>
              </a:rPr>
              <a:t>Total </a:t>
            </a:r>
            <a:r>
              <a:rPr lang="en-US" sz="2800" dirty="0">
                <a:ea typeface="Bangla Sangam MN" charset="0"/>
                <a:cs typeface="Bangla Sangam MN" charset="0"/>
              </a:rPr>
              <a:t>Chlorophyll in treated (Y) and control (N) reaches for 2017 and 2018</a:t>
            </a:r>
            <a:r>
              <a:rPr lang="en-US" sz="2800" dirty="0" smtClean="0">
                <a:ea typeface="Bangla Sangam MN" charset="0"/>
                <a:cs typeface="Bangla Sangam MN" charset="0"/>
              </a:rPr>
              <a:t>.</a:t>
            </a:r>
          </a:p>
          <a:p>
            <a:pPr marL="457200" indent="-457200">
              <a:buFont typeface="Arial" charset="0"/>
              <a:buChar char="•"/>
            </a:pPr>
            <a:r>
              <a:rPr lang="en-US" sz="2800" dirty="0" err="1" smtClean="0">
                <a:ea typeface="Bangla Sangam MN" charset="0"/>
                <a:cs typeface="Bangla Sangam MN" charset="0"/>
              </a:rPr>
              <a:t>Chla</a:t>
            </a:r>
            <a:r>
              <a:rPr lang="en-US" sz="2800" dirty="0" smtClean="0">
                <a:ea typeface="Bangla Sangam MN" charset="0"/>
                <a:cs typeface="Bangla Sangam MN" charset="0"/>
              </a:rPr>
              <a:t> is higher in the treatment reach only in the post-treatment year,</a:t>
            </a:r>
          </a:p>
          <a:p>
            <a:pPr marL="457200" indent="-457200">
              <a:buFont typeface="Arial" charset="0"/>
              <a:buChar char="•"/>
            </a:pPr>
            <a:r>
              <a:rPr lang="en-US" sz="2800" dirty="0" smtClean="0">
                <a:ea typeface="Bangla Sangam MN" charset="0"/>
                <a:cs typeface="Bangla Sangam MN" charset="0"/>
              </a:rPr>
              <a:t>Also marginally higher in the post-treatment year in the control reach  </a:t>
            </a:r>
            <a:endParaRPr lang="en-US" sz="2800" dirty="0">
              <a:solidFill>
                <a:schemeClr val="bg1"/>
              </a:solidFill>
              <a:ea typeface="Bangla Sangam MN" charset="0"/>
              <a:cs typeface="Bangla Sangam MN" charset="0"/>
            </a:endParaRPr>
          </a:p>
          <a:p>
            <a:pPr marL="457200" indent="-457200">
              <a:buFont typeface="Arial" charset="0"/>
              <a:buChar char="•"/>
            </a:pPr>
            <a:endParaRPr lang="en-US" sz="2800" dirty="0" smtClean="0">
              <a:ea typeface="Bangla Sangam MN" charset="0"/>
              <a:cs typeface="Bangla Sangam MN" charset="0"/>
            </a:endParaRPr>
          </a:p>
        </p:txBody>
      </p:sp>
      <p:sp>
        <p:nvSpPr>
          <p:cNvPr id="28" name="TextBox 27"/>
          <p:cNvSpPr txBox="1"/>
          <p:nvPr/>
        </p:nvSpPr>
        <p:spPr>
          <a:xfrm>
            <a:off x="13272034" y="11499290"/>
            <a:ext cx="5902891" cy="2677656"/>
          </a:xfrm>
          <a:prstGeom prst="rect">
            <a:avLst/>
          </a:prstGeom>
          <a:noFill/>
        </p:spPr>
        <p:txBody>
          <a:bodyPr wrap="square" rtlCol="0">
            <a:spAutoFit/>
          </a:bodyPr>
          <a:lstStyle/>
          <a:p>
            <a:pPr algn="ctr"/>
            <a:r>
              <a:rPr lang="en-US" sz="2800" dirty="0" smtClean="0"/>
              <a:t>Figure </a:t>
            </a:r>
            <a:r>
              <a:rPr lang="en-US" sz="2800" dirty="0" smtClean="0"/>
              <a:t>4. </a:t>
            </a:r>
            <a:endParaRPr lang="en-US" sz="2800" dirty="0"/>
          </a:p>
          <a:p>
            <a:pPr marL="457200" indent="-457200">
              <a:buFont typeface="Arial" charset="0"/>
              <a:buChar char="•"/>
            </a:pPr>
            <a:r>
              <a:rPr lang="en-US" sz="2800" dirty="0" smtClean="0"/>
              <a:t>PAR measured in the post-treatment year for both reaches.</a:t>
            </a:r>
          </a:p>
          <a:p>
            <a:pPr marL="457200" indent="-457200">
              <a:buFont typeface="Arial" charset="0"/>
              <a:buChar char="•"/>
            </a:pPr>
            <a:r>
              <a:rPr lang="en-US" sz="2800" dirty="0" smtClean="0"/>
              <a:t>PAR is higher in the gap meters of the treatment reach</a:t>
            </a:r>
          </a:p>
          <a:p>
            <a:pPr marL="457200" indent="-457200">
              <a:buFont typeface="Arial" charset="0"/>
              <a:buChar char="•"/>
            </a:pPr>
            <a:endParaRPr lang="en-US" sz="2800" dirty="0"/>
          </a:p>
        </p:txBody>
      </p:sp>
      <p:pic>
        <p:nvPicPr>
          <p:cNvPr id="32" name="Picture 31"/>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9043690" y="25141135"/>
            <a:ext cx="6156703" cy="5130585"/>
          </a:xfrm>
          <a:prstGeom prst="rect">
            <a:avLst/>
          </a:prstGeom>
        </p:spPr>
      </p:pic>
      <p:pic>
        <p:nvPicPr>
          <p:cNvPr id="34" name="Picture 33"/>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3185273" y="25048283"/>
            <a:ext cx="5896027" cy="4913355"/>
          </a:xfrm>
          <a:prstGeom prst="rect">
            <a:avLst/>
          </a:prstGeom>
        </p:spPr>
      </p:pic>
      <p:sp>
        <p:nvSpPr>
          <p:cNvPr id="43" name="TextBox 42"/>
          <p:cNvSpPr txBox="1"/>
          <p:nvPr/>
        </p:nvSpPr>
        <p:spPr>
          <a:xfrm>
            <a:off x="13380811" y="22060545"/>
            <a:ext cx="11473489" cy="2677656"/>
          </a:xfrm>
          <a:prstGeom prst="rect">
            <a:avLst/>
          </a:prstGeom>
          <a:noFill/>
        </p:spPr>
        <p:txBody>
          <a:bodyPr wrap="square" rtlCol="0">
            <a:spAutoFit/>
          </a:bodyPr>
          <a:lstStyle/>
          <a:p>
            <a:pPr algn="ctr"/>
            <a:r>
              <a:rPr lang="en-US" sz="2800" dirty="0" smtClean="0"/>
              <a:t>Figure 6. </a:t>
            </a:r>
            <a:endParaRPr lang="en-US" sz="2800" dirty="0" smtClean="0"/>
          </a:p>
          <a:p>
            <a:pPr marL="457200" indent="-457200">
              <a:buFont typeface="Arial" charset="0"/>
              <a:buChar char="•"/>
            </a:pPr>
            <a:r>
              <a:rPr lang="en-US" sz="2800" dirty="0" smtClean="0"/>
              <a:t>NMS plot </a:t>
            </a:r>
            <a:r>
              <a:rPr lang="en-US" sz="2800" dirty="0" smtClean="0"/>
              <a:t>of reaches in species space. </a:t>
            </a:r>
            <a:endParaRPr lang="en-US" sz="2800" dirty="0"/>
          </a:p>
          <a:p>
            <a:pPr marL="457200" indent="-457200">
              <a:buFont typeface="Arial" charset="0"/>
              <a:buChar char="•"/>
            </a:pPr>
            <a:r>
              <a:rPr lang="en-US" sz="2800" dirty="0"/>
              <a:t>S</a:t>
            </a:r>
            <a:r>
              <a:rPr lang="en-US" sz="2800" dirty="0" smtClean="0"/>
              <a:t>trong year effect along Axis 1 (years tend to fall out in separate groups)</a:t>
            </a:r>
          </a:p>
          <a:p>
            <a:pPr marL="457200" indent="-457200">
              <a:buFont typeface="Arial" charset="0"/>
              <a:buChar char="•"/>
            </a:pPr>
            <a:r>
              <a:rPr lang="en-US" sz="2800" dirty="0" smtClean="0"/>
              <a:t>Axis 1 also has a strong positive relationship with </a:t>
            </a:r>
            <a:r>
              <a:rPr lang="en-US" sz="2800" dirty="0" err="1" smtClean="0"/>
              <a:t>Chla</a:t>
            </a:r>
            <a:r>
              <a:rPr lang="en-US" sz="2800" dirty="0" smtClean="0"/>
              <a:t> (r</a:t>
            </a:r>
            <a:r>
              <a:rPr lang="en-US" sz="2800" baseline="30000" dirty="0" smtClean="0"/>
              <a:t>2 </a:t>
            </a:r>
            <a:r>
              <a:rPr lang="en-US" sz="2800" dirty="0" smtClean="0"/>
              <a:t> = .302)</a:t>
            </a:r>
          </a:p>
          <a:p>
            <a:pPr marL="457200" indent="-457200">
              <a:buFont typeface="Arial" charset="0"/>
              <a:buChar char="•"/>
            </a:pPr>
            <a:r>
              <a:rPr lang="en-US" sz="2800" dirty="0" smtClean="0"/>
              <a:t>Relationship with </a:t>
            </a:r>
            <a:r>
              <a:rPr lang="en-US" sz="2800" dirty="0" err="1" smtClean="0"/>
              <a:t>Chla</a:t>
            </a:r>
            <a:r>
              <a:rPr lang="en-US" sz="2800" dirty="0" smtClean="0"/>
              <a:t> not necessarily due to the treatment (</a:t>
            </a:r>
            <a:r>
              <a:rPr lang="en-US" sz="2800" dirty="0" err="1" smtClean="0"/>
              <a:t>Chla</a:t>
            </a:r>
            <a:r>
              <a:rPr lang="en-US" sz="2800" dirty="0" smtClean="0"/>
              <a:t> higher in both reaches in the post-treatment year)</a:t>
            </a:r>
            <a:endParaRPr lang="en-US" sz="2800" dirty="0" smtClean="0"/>
          </a:p>
        </p:txBody>
      </p:sp>
      <p:pic>
        <p:nvPicPr>
          <p:cNvPr id="49" name="Picture 48"/>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07922" y="28029921"/>
            <a:ext cx="8591549" cy="3476745"/>
          </a:xfrm>
          <a:prstGeom prst="rect">
            <a:avLst/>
          </a:prstGeom>
          <a:effectLst>
            <a:softEdge rad="50800"/>
          </a:effectLst>
        </p:spPr>
      </p:pic>
      <p:sp>
        <p:nvSpPr>
          <p:cNvPr id="50" name="TextBox 49"/>
          <p:cNvSpPr txBox="1"/>
          <p:nvPr/>
        </p:nvSpPr>
        <p:spPr>
          <a:xfrm>
            <a:off x="1306445" y="31562028"/>
            <a:ext cx="6157712" cy="523220"/>
          </a:xfrm>
          <a:prstGeom prst="rect">
            <a:avLst/>
          </a:prstGeom>
          <a:noFill/>
        </p:spPr>
        <p:txBody>
          <a:bodyPr wrap="none" rtlCol="0">
            <a:spAutoFit/>
          </a:bodyPr>
          <a:lstStyle/>
          <a:p>
            <a:pPr algn="ctr"/>
            <a:r>
              <a:rPr lang="en-US" sz="2800" dirty="0" smtClean="0">
                <a:solidFill>
                  <a:schemeClr val="bg1"/>
                </a:solidFill>
              </a:rPr>
              <a:t>Figure </a:t>
            </a:r>
            <a:r>
              <a:rPr lang="en-US" sz="2800" dirty="0">
                <a:solidFill>
                  <a:schemeClr val="bg1"/>
                </a:solidFill>
              </a:rPr>
              <a:t>2</a:t>
            </a:r>
            <a:r>
              <a:rPr lang="en-US" sz="2800" dirty="0" smtClean="0">
                <a:solidFill>
                  <a:schemeClr val="bg1"/>
                </a:solidFill>
              </a:rPr>
              <a:t>. Aerial </a:t>
            </a:r>
            <a:r>
              <a:rPr lang="en-US" sz="2800" dirty="0" smtClean="0">
                <a:solidFill>
                  <a:schemeClr val="bg1"/>
                </a:solidFill>
              </a:rPr>
              <a:t>view of the gap at CHUCK</a:t>
            </a:r>
            <a:endParaRPr lang="en-US" sz="2800" dirty="0">
              <a:solidFill>
                <a:schemeClr val="bg1"/>
              </a:solidFill>
            </a:endParaRPr>
          </a:p>
        </p:txBody>
      </p:sp>
      <p:sp>
        <p:nvSpPr>
          <p:cNvPr id="52" name="TextBox 51"/>
          <p:cNvSpPr txBox="1"/>
          <p:nvPr/>
        </p:nvSpPr>
        <p:spPr>
          <a:xfrm>
            <a:off x="13211614" y="29961638"/>
            <a:ext cx="6604316" cy="2246769"/>
          </a:xfrm>
          <a:prstGeom prst="rect">
            <a:avLst/>
          </a:prstGeom>
          <a:noFill/>
        </p:spPr>
        <p:txBody>
          <a:bodyPr wrap="square" rtlCol="0">
            <a:spAutoFit/>
          </a:bodyPr>
          <a:lstStyle/>
          <a:p>
            <a:pPr algn="ctr"/>
            <a:r>
              <a:rPr lang="en-US" sz="2800" dirty="0" smtClean="0"/>
              <a:t>Figure 7. </a:t>
            </a:r>
            <a:endParaRPr lang="en-US" sz="2800" dirty="0" smtClean="0"/>
          </a:p>
          <a:p>
            <a:pPr marL="457200" indent="-457200">
              <a:buFont typeface="Arial" charset="0"/>
              <a:buChar char="•"/>
            </a:pPr>
            <a:r>
              <a:rPr lang="en-US" sz="2800" dirty="0" smtClean="0"/>
              <a:t>Functional </a:t>
            </a:r>
            <a:r>
              <a:rPr lang="en-US" sz="2800" dirty="0" smtClean="0"/>
              <a:t>Feeding Group </a:t>
            </a:r>
            <a:r>
              <a:rPr lang="en-US" sz="2800" dirty="0" smtClean="0"/>
              <a:t>differences  between years</a:t>
            </a:r>
          </a:p>
          <a:p>
            <a:pPr marL="457200" indent="-457200">
              <a:buFont typeface="Arial" charset="0"/>
              <a:buChar char="•"/>
            </a:pPr>
            <a:r>
              <a:rPr lang="en-US" sz="2800" dirty="0" smtClean="0"/>
              <a:t>Scrapers and Collector-Gatherers see the largest increases</a:t>
            </a:r>
            <a:endParaRPr lang="en-US" sz="2800" dirty="0"/>
          </a:p>
        </p:txBody>
      </p:sp>
      <p:sp>
        <p:nvSpPr>
          <p:cNvPr id="53" name="TextBox 52"/>
          <p:cNvSpPr txBox="1"/>
          <p:nvPr/>
        </p:nvSpPr>
        <p:spPr>
          <a:xfrm>
            <a:off x="19931237" y="30167234"/>
            <a:ext cx="5123684" cy="2246769"/>
          </a:xfrm>
          <a:prstGeom prst="rect">
            <a:avLst/>
          </a:prstGeom>
          <a:noFill/>
        </p:spPr>
        <p:txBody>
          <a:bodyPr wrap="square" rtlCol="0">
            <a:spAutoFit/>
          </a:bodyPr>
          <a:lstStyle/>
          <a:p>
            <a:pPr algn="ctr"/>
            <a:r>
              <a:rPr lang="en-US" sz="2800" dirty="0" smtClean="0"/>
              <a:t>Figure 8. </a:t>
            </a:r>
            <a:endParaRPr lang="en-US" sz="2800" dirty="0" smtClean="0"/>
          </a:p>
          <a:p>
            <a:pPr marL="457200" indent="-457200">
              <a:buFont typeface="Arial" charset="0"/>
              <a:buChar char="•"/>
            </a:pPr>
            <a:r>
              <a:rPr lang="en-US" sz="2800" dirty="0" smtClean="0"/>
              <a:t>Differences </a:t>
            </a:r>
            <a:r>
              <a:rPr lang="en-US" sz="2800" dirty="0" smtClean="0"/>
              <a:t>between years in total invertebrate density</a:t>
            </a:r>
            <a:r>
              <a:rPr lang="en-US" sz="2800" dirty="0" smtClean="0"/>
              <a:t>.</a:t>
            </a:r>
          </a:p>
          <a:p>
            <a:pPr marL="457200" indent="-457200">
              <a:buFont typeface="Arial" charset="0"/>
              <a:buChar char="•"/>
            </a:pPr>
            <a:r>
              <a:rPr lang="en-US" sz="2800" dirty="0" smtClean="0"/>
              <a:t>No reach went down in 2018, MCTE treatment went up most</a:t>
            </a:r>
            <a:endParaRPr lang="en-US" sz="2800" dirty="0"/>
          </a:p>
        </p:txBody>
      </p:sp>
      <p:sp>
        <p:nvSpPr>
          <p:cNvPr id="64" name="TextBox 63"/>
          <p:cNvSpPr txBox="1"/>
          <p:nvPr/>
        </p:nvSpPr>
        <p:spPr>
          <a:xfrm rot="10800000" flipV="1">
            <a:off x="34442430" y="14713431"/>
            <a:ext cx="3564370" cy="6124754"/>
          </a:xfrm>
          <a:prstGeom prst="rect">
            <a:avLst/>
          </a:prstGeom>
          <a:noFill/>
        </p:spPr>
        <p:txBody>
          <a:bodyPr wrap="square" rtlCol="0">
            <a:spAutoFit/>
          </a:bodyPr>
          <a:lstStyle/>
          <a:p>
            <a:pPr algn="ctr"/>
            <a:r>
              <a:rPr lang="en-US" sz="2800" dirty="0" smtClean="0"/>
              <a:t>Figure </a:t>
            </a:r>
            <a:r>
              <a:rPr lang="en-US" sz="2800" dirty="0" smtClean="0"/>
              <a:t>10</a:t>
            </a:r>
            <a:r>
              <a:rPr lang="en-US" sz="2800" dirty="0" smtClean="0"/>
              <a:t>. </a:t>
            </a:r>
          </a:p>
          <a:p>
            <a:pPr marL="457200" indent="-457200">
              <a:buFont typeface="Arial" charset="0"/>
              <a:buChar char="•"/>
            </a:pPr>
            <a:r>
              <a:rPr lang="en-US" sz="2800" dirty="0" smtClean="0"/>
              <a:t>Mean </a:t>
            </a:r>
            <a:r>
              <a:rPr lang="en-US" sz="2800" dirty="0" smtClean="0"/>
              <a:t>number of invertebrates in </a:t>
            </a:r>
            <a:r>
              <a:rPr lang="en-US" sz="2800" dirty="0" smtClean="0"/>
              <a:t>trout diets for each </a:t>
            </a:r>
            <a:r>
              <a:rPr lang="en-US" sz="2800" dirty="0" smtClean="0"/>
              <a:t>stream reach, colored by their </a:t>
            </a:r>
            <a:r>
              <a:rPr lang="en-US" sz="2800" dirty="0" smtClean="0"/>
              <a:t>origin</a:t>
            </a:r>
          </a:p>
          <a:p>
            <a:pPr marL="457200" indent="-457200">
              <a:buFont typeface="Arial" charset="0"/>
              <a:buChar char="•"/>
            </a:pPr>
            <a:r>
              <a:rPr lang="en-US" sz="2800" dirty="0" smtClean="0"/>
              <a:t>Terrestrials are a relatively small proportion of diets</a:t>
            </a:r>
          </a:p>
          <a:p>
            <a:pPr marL="457200" indent="-457200">
              <a:buFont typeface="Arial" charset="0"/>
              <a:buChar char="•"/>
            </a:pPr>
            <a:r>
              <a:rPr lang="en-US" sz="2800" dirty="0" smtClean="0"/>
              <a:t>No consistent response in the treatment reaches</a:t>
            </a:r>
          </a:p>
          <a:p>
            <a:pPr marL="457200" indent="-457200">
              <a:buFont typeface="Arial" charset="0"/>
              <a:buChar char="•"/>
            </a:pPr>
            <a:endParaRPr lang="en-US" sz="2800" dirty="0"/>
          </a:p>
        </p:txBody>
      </p:sp>
      <p:sp>
        <p:nvSpPr>
          <p:cNvPr id="4" name="TextBox 3"/>
          <p:cNvSpPr txBox="1"/>
          <p:nvPr/>
        </p:nvSpPr>
        <p:spPr>
          <a:xfrm>
            <a:off x="929658" y="12853514"/>
            <a:ext cx="11216603" cy="1384995"/>
          </a:xfrm>
          <a:prstGeom prst="rect">
            <a:avLst/>
          </a:prstGeom>
          <a:noFill/>
        </p:spPr>
        <p:txBody>
          <a:bodyPr wrap="square" rtlCol="0">
            <a:spAutoFit/>
          </a:bodyPr>
          <a:lstStyle/>
          <a:p>
            <a:pPr algn="ctr"/>
            <a:r>
              <a:rPr lang="en-US" sz="2800" dirty="0" smtClean="0">
                <a:solidFill>
                  <a:schemeClr val="bg1"/>
                </a:solidFill>
              </a:rPr>
              <a:t>Figure 1.  Illustration showing second growth forests with closed canopies, and old-growth/mature stands with canopy gaps allowing light to reach the stream benthos.</a:t>
            </a:r>
          </a:p>
        </p:txBody>
      </p:sp>
      <p:pic>
        <p:nvPicPr>
          <p:cNvPr id="35" name="Picture 34"/>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5935153" y="14732635"/>
            <a:ext cx="8519313" cy="5679543"/>
          </a:xfrm>
          <a:prstGeom prst="rect">
            <a:avLst/>
          </a:prstGeom>
        </p:spPr>
      </p:pic>
      <p:pic>
        <p:nvPicPr>
          <p:cNvPr id="26" name="Picture 25"/>
          <p:cNvPicPr>
            <a:picLocks noChangeAspect="1"/>
          </p:cNvPicPr>
          <p:nvPr/>
        </p:nvPicPr>
        <p:blipFill rotWithShape="1">
          <a:blip r:embed="rId14">
            <a:extLst>
              <a:ext uri="{28A0092B-C50C-407E-A947-70E740481C1C}">
                <a14:useLocalDpi xmlns:a14="http://schemas.microsoft.com/office/drawing/2010/main" val="0"/>
              </a:ext>
            </a:extLst>
          </a:blip>
          <a:srcRect l="11126" t="657" r="4498"/>
          <a:stretch/>
        </p:blipFill>
        <p:spPr>
          <a:xfrm>
            <a:off x="19133117" y="6593890"/>
            <a:ext cx="6249443" cy="4905400"/>
          </a:xfrm>
          <a:prstGeom prst="rect">
            <a:avLst/>
          </a:prstGeom>
        </p:spPr>
      </p:pic>
      <p:pic>
        <p:nvPicPr>
          <p:cNvPr id="29" name="Picture 28"/>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3172439" y="6575239"/>
            <a:ext cx="5908861" cy="4924051"/>
          </a:xfrm>
          <a:prstGeom prst="rect">
            <a:avLst/>
          </a:prstGeom>
        </p:spPr>
      </p:pic>
      <p:pic>
        <p:nvPicPr>
          <p:cNvPr id="54" name="Picture 53"/>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3922645" y="16496238"/>
            <a:ext cx="10528300" cy="5702300"/>
          </a:xfrm>
          <a:prstGeom prst="rect">
            <a:avLst/>
          </a:prstGeom>
        </p:spPr>
      </p:pic>
      <p:pic>
        <p:nvPicPr>
          <p:cNvPr id="68" name="Picture 67"/>
          <p:cNvPicPr>
            <a:picLocks noChangeAspect="1"/>
          </p:cNvPicPr>
          <p:nvPr/>
        </p:nvPicPr>
        <p:blipFill rotWithShape="1">
          <a:blip r:embed="rId17">
            <a:extLst>
              <a:ext uri="{28A0092B-C50C-407E-A947-70E740481C1C}">
                <a14:useLocalDpi xmlns:a14="http://schemas.microsoft.com/office/drawing/2010/main" val="0"/>
              </a:ext>
            </a:extLst>
          </a:blip>
          <a:srcRect t="16099" b="15553"/>
          <a:stretch/>
        </p:blipFill>
        <p:spPr>
          <a:xfrm>
            <a:off x="26278500" y="7358575"/>
            <a:ext cx="10760845" cy="7354855"/>
          </a:xfrm>
          <a:prstGeom prst="rect">
            <a:avLst/>
          </a:prstGeom>
        </p:spPr>
      </p:pic>
      <p:sp>
        <p:nvSpPr>
          <p:cNvPr id="63" name="TextBox 62"/>
          <p:cNvSpPr txBox="1"/>
          <p:nvPr/>
        </p:nvSpPr>
        <p:spPr>
          <a:xfrm>
            <a:off x="31893284" y="11419210"/>
            <a:ext cx="5593767" cy="3108543"/>
          </a:xfrm>
          <a:prstGeom prst="rect">
            <a:avLst/>
          </a:prstGeom>
          <a:noFill/>
        </p:spPr>
        <p:txBody>
          <a:bodyPr wrap="square" rtlCol="0">
            <a:spAutoFit/>
          </a:bodyPr>
          <a:lstStyle/>
          <a:p>
            <a:pPr algn="ctr"/>
            <a:r>
              <a:rPr lang="en-US" sz="2800" dirty="0" smtClean="0"/>
              <a:t>Figure </a:t>
            </a:r>
            <a:r>
              <a:rPr lang="en-US" sz="2800" dirty="0"/>
              <a:t>9</a:t>
            </a:r>
            <a:r>
              <a:rPr lang="en-US" sz="2800" dirty="0" smtClean="0"/>
              <a:t>.</a:t>
            </a:r>
          </a:p>
          <a:p>
            <a:pPr marL="457200" indent="-457200">
              <a:buFont typeface="Arial" charset="0"/>
              <a:buChar char="•"/>
            </a:pPr>
            <a:r>
              <a:rPr lang="en-US" sz="2800" dirty="0" smtClean="0"/>
              <a:t> </a:t>
            </a:r>
            <a:r>
              <a:rPr lang="en-US" sz="2800" dirty="0" smtClean="0"/>
              <a:t>A 1:1 plot of  </a:t>
            </a:r>
            <a:r>
              <a:rPr lang="en-US" sz="2800" dirty="0" smtClean="0"/>
              <a:t>FFG rel. abundance in trout diets vs. benthic samples</a:t>
            </a:r>
          </a:p>
          <a:p>
            <a:pPr marL="457200" indent="-457200">
              <a:buFont typeface="Arial" charset="0"/>
              <a:buChar char="•"/>
            </a:pPr>
            <a:r>
              <a:rPr lang="en-US" sz="2800" dirty="0" smtClean="0"/>
              <a:t>Different relationships for each stream</a:t>
            </a:r>
          </a:p>
          <a:p>
            <a:pPr marL="457200" indent="-457200">
              <a:buFont typeface="Arial" charset="0"/>
              <a:buChar char="•"/>
            </a:pPr>
            <a:r>
              <a:rPr lang="en-US" sz="2800" dirty="0" smtClean="0"/>
              <a:t>No consistent relationship with treatment </a:t>
            </a:r>
            <a:endParaRPr lang="en-US" sz="2800" dirty="0"/>
          </a:p>
        </p:txBody>
      </p:sp>
    </p:spTree>
    <p:extLst>
      <p:ext uri="{BB962C8B-B14F-4D97-AF65-F5344CB8AC3E}">
        <p14:creationId xmlns:p14="http://schemas.microsoft.com/office/powerpoint/2010/main" val="388874673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18874</TotalTime>
  <Words>633</Words>
  <Application>Microsoft Macintosh PowerPoint</Application>
  <PresentationFormat>Custom</PresentationFormat>
  <Paragraphs>70</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Bangla Sangam MN</vt:lpstr>
      <vt:lpstr>Calibri</vt:lpstr>
      <vt:lpstr>Calibri Light</vt:lpstr>
      <vt:lpstr>Wingdings</vt:lpstr>
      <vt:lpstr>Arial</vt:lpstr>
      <vt:lpstr>Office Theme</vt:lpstr>
      <vt:lpstr>PowerPoint Presentation</vt:lpstr>
    </vt:vector>
  </TitlesOfParts>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Moffett, Aaron</dc:creator>
  <cp:lastModifiedBy>Mackaness, Cedar</cp:lastModifiedBy>
  <cp:revision>352</cp:revision>
  <dcterms:created xsi:type="dcterms:W3CDTF">2014-05-13T17:42:21Z</dcterms:created>
  <dcterms:modified xsi:type="dcterms:W3CDTF">2019-03-01T22:27:20Z</dcterms:modified>
</cp:coreProperties>
</file>

<file path=docProps/thumbnail.jpeg>
</file>